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32"/>
  </p:notesMasterIdLst>
  <p:sldIdLst>
    <p:sldId id="256" r:id="rId6"/>
    <p:sldId id="257" r:id="rId7"/>
    <p:sldId id="267" r:id="rId8"/>
    <p:sldId id="269" r:id="rId9"/>
    <p:sldId id="268" r:id="rId10"/>
    <p:sldId id="302" r:id="rId11"/>
    <p:sldId id="303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95" r:id="rId25"/>
    <p:sldId id="296" r:id="rId26"/>
    <p:sldId id="297" r:id="rId27"/>
    <p:sldId id="298" r:id="rId28"/>
    <p:sldId id="299" r:id="rId29"/>
    <p:sldId id="300" r:id="rId30"/>
    <p:sldId id="301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1"/>
    <p:restoredTop sz="94717"/>
  </p:normalViewPr>
  <p:slideViewPr>
    <p:cSldViewPr snapToGrid="0">
      <p:cViewPr varScale="1">
        <p:scale>
          <a:sx n="238" d="100"/>
          <a:sy n="238" d="100"/>
        </p:scale>
        <p:origin x="2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21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&lt;header&gt;</a:t>
            </a:r>
          </a:p>
        </p:txBody>
      </p:sp>
      <p:sp>
        <p:nvSpPr>
          <p:cNvPr id="217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218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219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809EE811-A2CA-4EC0-A200-7F221B75059D}" type="slidenum"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en-GB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clipart.com/free-transparent-background-png-clipart-sigl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ick.com/ch/fr/capteurs-photoelectriques/capteurs-photoelectriques/w9/c/g186889" TargetMode="External"/><Relationship Id="rId5" Type="http://schemas.openxmlformats.org/officeDocument/2006/relationships/hyperlink" Target="https://robotiq.com/fr/produits/main-adaptative-a-2-doigts-hand-e" TargetMode="External"/><Relationship Id="rId4" Type="http://schemas.openxmlformats.org/officeDocument/2006/relationships/hyperlink" Target="https://www.hiclipart.com/free-transparent-background-png-clipart-xcntx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clipart.com/free-transparent-background-png-clipart-sigl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ick.com/ch/fr/capteurs-photoelectriques/capteurs-photoelectriques/w9/c/g186889" TargetMode="External"/><Relationship Id="rId5" Type="http://schemas.openxmlformats.org/officeDocument/2006/relationships/hyperlink" Target="https://robotiq.com/fr/produits/main-adaptative-a-2-doigts-hand-e" TargetMode="External"/><Relationship Id="rId4" Type="http://schemas.openxmlformats.org/officeDocument/2006/relationships/hyperlink" Target="https://www.hiclipart.com/free-transparent-background-png-clipart-xcntx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clipart.com/free-transparent-background-png-clipart-siglg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ick.com/ch/fr/capteurs-photoelectriques/capteurs-photoelectriques/w9/c/g186889" TargetMode="External"/><Relationship Id="rId5" Type="http://schemas.openxmlformats.org/officeDocument/2006/relationships/hyperlink" Target="https://robotiq.com/fr/produits/main-adaptative-a-2-doigts-hand-e" TargetMode="External"/><Relationship Id="rId4" Type="http://schemas.openxmlformats.org/officeDocument/2006/relationships/hyperlink" Target="https://www.hiclipart.com/free-transparent-background-png-clipart-xcntx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clipart.com/free-transparent-background-png-clipart-siglg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ick.com/ch/fr/capteurs-photoelectriques/capteurs-photoelectriques/w9/c/g186889" TargetMode="External"/><Relationship Id="rId5" Type="http://schemas.openxmlformats.org/officeDocument/2006/relationships/hyperlink" Target="https://robotiq.com/fr/produits/main-adaptative-a-2-doigts-hand-e" TargetMode="External"/><Relationship Id="rId4" Type="http://schemas.openxmlformats.org/officeDocument/2006/relationships/hyperlink" Target="https://www.hiclipart.com/free-transparent-background-png-clipart-xcntx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clipart.com/free-transparent-background-png-clipart-siglg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ick.com/ch/fr/capteurs-photoelectriques/capteurs-photoelectriques/w9/c/g186889" TargetMode="External"/><Relationship Id="rId5" Type="http://schemas.openxmlformats.org/officeDocument/2006/relationships/hyperlink" Target="https://robotiq.com/fr/produits/main-adaptative-a-2-doigts-hand-e" TargetMode="External"/><Relationship Id="rId4" Type="http://schemas.openxmlformats.org/officeDocument/2006/relationships/hyperlink" Target="https://www.hiclipart.com/free-transparent-background-png-clipart-xcntx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clipart.com/free-transparent-background-png-clipart-siglg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ick.com/ch/fr/capteurs-photoelectriques/capteurs-photoelectriques/w9/c/g186889" TargetMode="External"/><Relationship Id="rId5" Type="http://schemas.openxmlformats.org/officeDocument/2006/relationships/hyperlink" Target="https://robotiq.com/fr/produits/main-adaptative-a-2-doigts-hand-e" TargetMode="External"/><Relationship Id="rId4" Type="http://schemas.openxmlformats.org/officeDocument/2006/relationships/hyperlink" Target="https://www.hiclipart.com/free-transparent-background-png-clipart-xcntx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clipart.com/free-transparent-background-png-clipart-siglg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ick.com/ch/fr/capteurs-photoelectriques/capteurs-photoelectriques/w9/c/g186889" TargetMode="External"/><Relationship Id="rId5" Type="http://schemas.openxmlformats.org/officeDocument/2006/relationships/hyperlink" Target="https://robotiq.com/fr/produits/main-adaptative-a-2-doigts-hand-e" TargetMode="External"/><Relationship Id="rId4" Type="http://schemas.openxmlformats.org/officeDocument/2006/relationships/hyperlink" Target="https://www.hiclipart.com/free-transparent-background-png-clipart-xcntx" TargetMode="Externa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clipart.com/free-transparent-background-png-clipart-siglg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ick.com/ch/fr/capteurs-photoelectriques/capteurs-photoelectriques/w9/c/g186889" TargetMode="External"/><Relationship Id="rId5" Type="http://schemas.openxmlformats.org/officeDocument/2006/relationships/hyperlink" Target="https://robotiq.com/fr/produits/main-adaptative-a-2-doigts-hand-e" TargetMode="External"/><Relationship Id="rId4" Type="http://schemas.openxmlformats.org/officeDocument/2006/relationships/hyperlink" Target="https://www.hiclipart.com/free-transparent-background-png-clipart-xcntx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clipart.com/free-transparent-background-png-clipart-siglg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ick.com/ch/fr/capteurs-photoelectriques/capteurs-photoelectriques/w9/c/g186889" TargetMode="External"/><Relationship Id="rId5" Type="http://schemas.openxmlformats.org/officeDocument/2006/relationships/hyperlink" Target="https://robotiq.com/fr/produits/main-adaptative-a-2-doigts-hand-e" TargetMode="External"/><Relationship Id="rId4" Type="http://schemas.openxmlformats.org/officeDocument/2006/relationships/hyperlink" Target="https://www.hiclipart.com/free-transparent-background-png-clipart-xcntx" TargetMode="Externa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clipart.com/free-transparent-background-png-clipart-siglg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ick.com/ch/fr/capteurs-photoelectriques/capteurs-photoelectriques/w9/c/g186889" TargetMode="External"/><Relationship Id="rId5" Type="http://schemas.openxmlformats.org/officeDocument/2006/relationships/hyperlink" Target="https://robotiq.com/fr/produits/main-adaptative-a-2-doigts-hand-e" TargetMode="External"/><Relationship Id="rId4" Type="http://schemas.openxmlformats.org/officeDocument/2006/relationships/hyperlink" Target="https://www.hiclipart.com/free-transparent-background-png-clipart-xcntx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clipart.com/free-transparent-background-png-clipart-siglg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ick.com/ch/fr/capteurs-photoelectriques/capteurs-photoelectriques/w9/c/g186889" TargetMode="External"/><Relationship Id="rId5" Type="http://schemas.openxmlformats.org/officeDocument/2006/relationships/hyperlink" Target="https://robotiq.com/fr/produits/main-adaptative-a-2-doigts-hand-e" TargetMode="External"/><Relationship Id="rId4" Type="http://schemas.openxmlformats.org/officeDocument/2006/relationships/hyperlink" Target="https://www.hiclipart.com/free-transparent-background-png-clipart-xcntx" TargetMode="Externa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clipart.com/free-transparent-background-png-clipart-siglg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ick.com/ch/fr/capteurs-photoelectriques/capteurs-photoelectriques/w9/c/g186889" TargetMode="External"/><Relationship Id="rId5" Type="http://schemas.openxmlformats.org/officeDocument/2006/relationships/hyperlink" Target="https://robotiq.com/fr/produits/main-adaptative-a-2-doigts-hand-e" TargetMode="External"/><Relationship Id="rId4" Type="http://schemas.openxmlformats.org/officeDocument/2006/relationships/hyperlink" Target="https://www.hiclipart.com/free-transparent-background-png-clipart-xcntx" TargetMode="Externa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clipart.com/free-transparent-background-png-clipart-siglg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ick.com/ch/fr/capteurs-photoelectriques/capteurs-photoelectriques/w9/c/g186889" TargetMode="External"/><Relationship Id="rId5" Type="http://schemas.openxmlformats.org/officeDocument/2006/relationships/hyperlink" Target="https://robotiq.com/fr/produits/main-adaptative-a-2-doigts-hand-e" TargetMode="External"/><Relationship Id="rId4" Type="http://schemas.openxmlformats.org/officeDocument/2006/relationships/hyperlink" Target="https://www.hiclipart.com/free-transparent-background-png-clipart-xcntx" TargetMode="Externa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clipart.com/free-transparent-background-png-clipart-siglg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ick.com/ch/fr/capteurs-photoelectriques/capteurs-photoelectriques/w9/c/g186889" TargetMode="External"/><Relationship Id="rId5" Type="http://schemas.openxmlformats.org/officeDocument/2006/relationships/hyperlink" Target="https://robotiq.com/fr/produits/main-adaptative-a-2-doigts-hand-e" TargetMode="External"/><Relationship Id="rId4" Type="http://schemas.openxmlformats.org/officeDocument/2006/relationships/hyperlink" Target="https://www.hiclipart.com/free-transparent-background-png-clipart-xcntx" TargetMode="Externa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clipart.com/free-transparent-background-png-clipart-siglg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ick.com/ch/fr/capteurs-photoelectriques/capteurs-photoelectriques/w9/c/g186889" TargetMode="External"/><Relationship Id="rId5" Type="http://schemas.openxmlformats.org/officeDocument/2006/relationships/hyperlink" Target="https://robotiq.com/fr/produits/main-adaptative-a-2-doigts-hand-e" TargetMode="External"/><Relationship Id="rId4" Type="http://schemas.openxmlformats.org/officeDocument/2006/relationships/hyperlink" Target="https://www.hiclipart.com/free-transparent-background-png-clipart-xcntx" TargetMode="Externa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clipart.com/free-transparent-background-png-clipart-siglg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ick.com/ch/fr/capteurs-photoelectriques/capteurs-photoelectriques/w9/c/g186889" TargetMode="External"/><Relationship Id="rId5" Type="http://schemas.openxmlformats.org/officeDocument/2006/relationships/hyperlink" Target="https://robotiq.com/fr/produits/main-adaptative-a-2-doigts-hand-e" TargetMode="External"/><Relationship Id="rId4" Type="http://schemas.openxmlformats.org/officeDocument/2006/relationships/hyperlink" Target="https://www.hiclipart.com/free-transparent-background-png-clipart-xcntx" TargetMode="Externa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clipart.com/free-transparent-background-png-clipart-sigl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ick.com/ch/fr/capteurs-photoelectriques/capteurs-photoelectriques/w9/c/g186889" TargetMode="External"/><Relationship Id="rId5" Type="http://schemas.openxmlformats.org/officeDocument/2006/relationships/hyperlink" Target="https://robotiq.com/fr/produits/main-adaptative-a-2-doigts-hand-e" TargetMode="External"/><Relationship Id="rId4" Type="http://schemas.openxmlformats.org/officeDocument/2006/relationships/hyperlink" Target="https://www.hiclipart.com/free-transparent-background-png-clipart-xcntx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clipart.com/free-transparent-background-png-clipart-sigl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ick.com/ch/fr/capteurs-photoelectriques/capteurs-photoelectriques/w9/c/g186889" TargetMode="External"/><Relationship Id="rId5" Type="http://schemas.openxmlformats.org/officeDocument/2006/relationships/hyperlink" Target="https://robotiq.com/fr/produits/main-adaptative-a-2-doigts-hand-e" TargetMode="External"/><Relationship Id="rId4" Type="http://schemas.openxmlformats.org/officeDocument/2006/relationships/hyperlink" Target="https://www.hiclipart.com/free-transparent-background-png-clipart-xcntx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clipart.com/free-transparent-background-png-clipart-sigl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ick.com/ch/fr/capteurs-photoelectriques/capteurs-photoelectriques/w9/c/g186889" TargetMode="External"/><Relationship Id="rId5" Type="http://schemas.openxmlformats.org/officeDocument/2006/relationships/hyperlink" Target="https://robotiq.com/fr/produits/main-adaptative-a-2-doigts-hand-e" TargetMode="External"/><Relationship Id="rId4" Type="http://schemas.openxmlformats.org/officeDocument/2006/relationships/hyperlink" Target="https://www.hiclipart.com/free-transparent-background-png-clipart-xcntx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clipart.com/free-transparent-background-png-clipart-sigl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ick.com/ch/fr/capteurs-photoelectriques/capteurs-photoelectriques/w9/c/g186889" TargetMode="External"/><Relationship Id="rId5" Type="http://schemas.openxmlformats.org/officeDocument/2006/relationships/hyperlink" Target="https://robotiq.com/fr/produits/main-adaptative-a-2-doigts-hand-e" TargetMode="External"/><Relationship Id="rId4" Type="http://schemas.openxmlformats.org/officeDocument/2006/relationships/hyperlink" Target="https://www.hiclipart.com/free-transparent-background-png-clipart-xcntx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075" y="812800"/>
            <a:ext cx="7113588" cy="4000500"/>
          </a:xfrm>
          <a:prstGeom prst="rect">
            <a:avLst/>
          </a:prstGeom>
          <a:ln w="0">
            <a:noFill/>
          </a:ln>
        </p:spPr>
      </p:sp>
      <p:sp>
        <p:nvSpPr>
          <p:cNvPr id="49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39000" cy="480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4" name="CustomShape 3"/>
          <p:cNvSpPr/>
          <p:nvPr/>
        </p:nvSpPr>
        <p:spPr>
          <a:xfrm>
            <a:off x="4278960" y="10157400"/>
            <a:ext cx="3272040" cy="52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4B61AA10-55F3-4BE6-9A75-C5EE48764714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</a:t>
            </a:fld>
            <a:endParaRPr lang="en-GB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240" y="694800"/>
            <a:ext cx="6089040" cy="3422520"/>
          </a:xfrm>
          <a:prstGeom prst="rect">
            <a:avLst/>
          </a:prstGeom>
          <a:ln w="0">
            <a:noFill/>
          </a:ln>
        </p:spPr>
      </p:sp>
      <p:sp>
        <p:nvSpPr>
          <p:cNvPr id="529" name="PlaceHolder 2"/>
          <p:cNvSpPr>
            <a:spLocks noGrp="1"/>
          </p:cNvSpPr>
          <p:nvPr>
            <p:ph type="body"/>
          </p:nvPr>
        </p:nvSpPr>
        <p:spPr>
          <a:xfrm>
            <a:off x="720000" y="4383360"/>
            <a:ext cx="5479920" cy="410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1 : Arduino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3"/>
              </a:rPr>
              <a:t>https://www.hiclipart.com/free-transparent-background-png-clipart-siglg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3 : Stepper Motor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4"/>
              </a:rPr>
              <a:t>https://www.hiclipart.com/free-transparent-background-png-clipart-xcntx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4 : Gripper HandE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5"/>
              </a:rPr>
              <a:t>https://robotiq.com/fr/produits/main-adaptative-a-2-doigts-hand-e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5 : Sick Sensor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6"/>
              </a:rPr>
              <a:t>https://www.sick.com/ch/fr/capteurs-photoelectriques/capteurs-photoelectriques/w9/c/g186889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240" y="694800"/>
            <a:ext cx="6089040" cy="3422520"/>
          </a:xfrm>
          <a:prstGeom prst="rect">
            <a:avLst/>
          </a:prstGeom>
          <a:ln w="0">
            <a:noFill/>
          </a:ln>
        </p:spPr>
      </p:sp>
      <p:sp>
        <p:nvSpPr>
          <p:cNvPr id="531" name="PlaceHolder 2"/>
          <p:cNvSpPr>
            <a:spLocks noGrp="1"/>
          </p:cNvSpPr>
          <p:nvPr>
            <p:ph type="body"/>
          </p:nvPr>
        </p:nvSpPr>
        <p:spPr>
          <a:xfrm>
            <a:off x="720000" y="4383360"/>
            <a:ext cx="5479920" cy="410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1 : Arduino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3"/>
              </a:rPr>
              <a:t>https://www.hiclipart.com/free-transparent-background-png-clipart-siglg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3 : Stepper Motor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4"/>
              </a:rPr>
              <a:t>https://www.hiclipart.com/free-transparent-background-png-clipart-xcntx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4 : Gripper HandE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5"/>
              </a:rPr>
              <a:t>https://robotiq.com/fr/produits/main-adaptative-a-2-doigts-hand-e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5 : Sick Sensor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6"/>
              </a:rPr>
              <a:t>https://www.sick.com/ch/fr/capteurs-photoelectriques/capteurs-photoelectriques/w9/c/g186889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240" y="694800"/>
            <a:ext cx="6089040" cy="3422520"/>
          </a:xfrm>
          <a:prstGeom prst="rect">
            <a:avLst/>
          </a:prstGeom>
          <a:ln w="0">
            <a:noFill/>
          </a:ln>
        </p:spPr>
      </p:sp>
      <p:sp>
        <p:nvSpPr>
          <p:cNvPr id="533" name="PlaceHolder 2"/>
          <p:cNvSpPr>
            <a:spLocks noGrp="1"/>
          </p:cNvSpPr>
          <p:nvPr>
            <p:ph type="body"/>
          </p:nvPr>
        </p:nvSpPr>
        <p:spPr>
          <a:xfrm>
            <a:off x="720000" y="4383360"/>
            <a:ext cx="5479920" cy="410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1 : Arduino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3"/>
              </a:rPr>
              <a:t>https://www.hiclipart.com/free-transparent-background-png-clipart-siglg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3 : Stepper Motor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4"/>
              </a:rPr>
              <a:t>https://www.hiclipart.com/free-transparent-background-png-clipart-xcntx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4 : Gripper HandE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5"/>
              </a:rPr>
              <a:t>https://robotiq.com/fr/produits/main-adaptative-a-2-doigts-hand-e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5 : Sick Sensor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6"/>
              </a:rPr>
              <a:t>https://www.sick.com/ch/fr/capteurs-photoelectriques/capteurs-photoelectriques/w9/c/g186889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083300" cy="3422650"/>
          </a:xfrm>
          <a:prstGeom prst="rect">
            <a:avLst/>
          </a:prstGeom>
          <a:ln w="0">
            <a:noFill/>
          </a:ln>
        </p:spPr>
      </p:sp>
      <p:sp>
        <p:nvSpPr>
          <p:cNvPr id="535" name="PlaceHolder 2"/>
          <p:cNvSpPr>
            <a:spLocks noGrp="1"/>
          </p:cNvSpPr>
          <p:nvPr>
            <p:ph type="body"/>
          </p:nvPr>
        </p:nvSpPr>
        <p:spPr>
          <a:xfrm>
            <a:off x="720000" y="4383360"/>
            <a:ext cx="5479920" cy="410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1 : Arduino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3"/>
              </a:rPr>
              <a:t>https://www.hiclipart.com/free-transparent-background-png-clipart-siglg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3 : Stepper Motor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4"/>
              </a:rPr>
              <a:t>https://www.hiclipart.com/free-transparent-background-png-clipart-xcntx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4 : Gripper HandE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5"/>
              </a:rPr>
              <a:t>https://robotiq.com/fr/produits/main-adaptative-a-2-doigts-hand-e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5 : Sick Sensor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6"/>
              </a:rPr>
              <a:t>https://www.sick.com/ch/fr/capteurs-photoelectriques/capteurs-photoelectriques/w9/c/g186889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240" y="694800"/>
            <a:ext cx="6089040" cy="3422520"/>
          </a:xfrm>
          <a:prstGeom prst="rect">
            <a:avLst/>
          </a:prstGeom>
          <a:ln w="0">
            <a:noFill/>
          </a:ln>
        </p:spPr>
      </p:sp>
      <p:sp>
        <p:nvSpPr>
          <p:cNvPr id="537" name="PlaceHolder 2"/>
          <p:cNvSpPr>
            <a:spLocks noGrp="1"/>
          </p:cNvSpPr>
          <p:nvPr>
            <p:ph type="body"/>
          </p:nvPr>
        </p:nvSpPr>
        <p:spPr>
          <a:xfrm>
            <a:off x="720000" y="4383360"/>
            <a:ext cx="5479920" cy="410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1 : Arduino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3"/>
              </a:rPr>
              <a:t>https://www.hiclipart.com/free-transparent-background-png-clipart-siglg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3 : Stepper Motor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4"/>
              </a:rPr>
              <a:t>https://www.hiclipart.com/free-transparent-background-png-clipart-xcntx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4 : Gripper HandE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5"/>
              </a:rPr>
              <a:t>https://robotiq.com/fr/produits/main-adaptative-a-2-doigts-hand-e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5 : Sick Sensor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6"/>
              </a:rPr>
              <a:t>https://www.sick.com/ch/fr/capteurs-photoelectriques/capteurs-photoelectriques/w9/c/g186889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240" y="694800"/>
            <a:ext cx="6089040" cy="3422520"/>
          </a:xfrm>
          <a:prstGeom prst="rect">
            <a:avLst/>
          </a:prstGeom>
          <a:ln w="0">
            <a:noFill/>
          </a:ln>
        </p:spPr>
      </p:sp>
      <p:sp>
        <p:nvSpPr>
          <p:cNvPr id="539" name="PlaceHolder 2"/>
          <p:cNvSpPr>
            <a:spLocks noGrp="1"/>
          </p:cNvSpPr>
          <p:nvPr>
            <p:ph type="body"/>
          </p:nvPr>
        </p:nvSpPr>
        <p:spPr>
          <a:xfrm>
            <a:off x="720000" y="4383360"/>
            <a:ext cx="5479920" cy="410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1 : Arduino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3"/>
              </a:rPr>
              <a:t>https://www.hiclipart.com/free-transparent-background-png-clipart-siglg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3 : Stepper Motor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4"/>
              </a:rPr>
              <a:t>https://www.hiclipart.com/free-transparent-background-png-clipart-xcntx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4 : Gripper HandE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5"/>
              </a:rPr>
              <a:t>https://robotiq.com/fr/produits/main-adaptative-a-2-doigts-hand-e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5 : Sick Sensor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6"/>
              </a:rPr>
              <a:t>https://www.sick.com/ch/fr/capteurs-photoelectriques/capteurs-photoelectriques/w9/c/g186889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240" y="694800"/>
            <a:ext cx="6089040" cy="3422520"/>
          </a:xfrm>
          <a:prstGeom prst="rect">
            <a:avLst/>
          </a:prstGeom>
          <a:ln w="0">
            <a:noFill/>
          </a:ln>
        </p:spPr>
      </p:sp>
      <p:sp>
        <p:nvSpPr>
          <p:cNvPr id="541" name="PlaceHolder 2"/>
          <p:cNvSpPr>
            <a:spLocks noGrp="1"/>
          </p:cNvSpPr>
          <p:nvPr>
            <p:ph type="body"/>
          </p:nvPr>
        </p:nvSpPr>
        <p:spPr>
          <a:xfrm>
            <a:off x="720000" y="4383360"/>
            <a:ext cx="5479920" cy="410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1 : Arduino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3"/>
              </a:rPr>
              <a:t>https://www.hiclipart.com/free-transparent-background-png-clipart-siglg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3 : Stepper Motor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4"/>
              </a:rPr>
              <a:t>https://www.hiclipart.com/free-transparent-background-png-clipart-xcntx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4 : Gripper HandE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5"/>
              </a:rPr>
              <a:t>https://robotiq.com/fr/produits/main-adaptative-a-2-doigts-hand-e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5 : Sick Sensor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6"/>
              </a:rPr>
              <a:t>https://www.sick.com/ch/fr/capteurs-photoelectriques/capteurs-photoelectriques/w9/c/g186889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240" y="694800"/>
            <a:ext cx="6089040" cy="3422520"/>
          </a:xfrm>
          <a:prstGeom prst="rect">
            <a:avLst/>
          </a:prstGeom>
          <a:ln w="0">
            <a:noFill/>
          </a:ln>
        </p:spPr>
      </p:sp>
      <p:sp>
        <p:nvSpPr>
          <p:cNvPr id="543" name="PlaceHolder 2"/>
          <p:cNvSpPr>
            <a:spLocks noGrp="1"/>
          </p:cNvSpPr>
          <p:nvPr>
            <p:ph type="body"/>
          </p:nvPr>
        </p:nvSpPr>
        <p:spPr>
          <a:xfrm>
            <a:off x="720000" y="4383360"/>
            <a:ext cx="5479920" cy="410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1 : Arduino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3"/>
              </a:rPr>
              <a:t>https://www.hiclipart.com/free-transparent-background-png-clipart-siglg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3 : Stepper Motor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4"/>
              </a:rPr>
              <a:t>https://www.hiclipart.com/free-transparent-background-png-clipart-xcntx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4 : Gripper HandE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5"/>
              </a:rPr>
              <a:t>https://robotiq.com/fr/produits/main-adaptative-a-2-doigts-hand-e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5 : Sick Sensor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6"/>
              </a:rPr>
              <a:t>https://www.sick.com/ch/fr/capteurs-photoelectriques/capteurs-photoelectriques/w9/c/g186889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240" y="694800"/>
            <a:ext cx="6089040" cy="3422520"/>
          </a:xfrm>
          <a:prstGeom prst="rect">
            <a:avLst/>
          </a:prstGeom>
          <a:ln w="0">
            <a:noFill/>
          </a:ln>
        </p:spPr>
      </p:sp>
      <p:sp>
        <p:nvSpPr>
          <p:cNvPr id="545" name="PlaceHolder 2"/>
          <p:cNvSpPr>
            <a:spLocks noGrp="1"/>
          </p:cNvSpPr>
          <p:nvPr>
            <p:ph type="body"/>
          </p:nvPr>
        </p:nvSpPr>
        <p:spPr>
          <a:xfrm>
            <a:off x="720000" y="4383360"/>
            <a:ext cx="5479920" cy="410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1 : Arduino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3"/>
              </a:rPr>
              <a:t>https://www.hiclipart.com/free-transparent-background-png-clipart-siglg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3 : Stepper Motor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4"/>
              </a:rPr>
              <a:t>https://www.hiclipart.com/free-transparent-background-png-clipart-xcntx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4 : Gripper HandE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5"/>
              </a:rPr>
              <a:t>https://robotiq.com/fr/produits/main-adaptative-a-2-doigts-hand-e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5 : Sick Sensor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6"/>
              </a:rPr>
              <a:t>https://www.sick.com/ch/fr/capteurs-photoelectriques/capteurs-photoelectriques/w9/c/g186889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240" y="694800"/>
            <a:ext cx="6089040" cy="3422520"/>
          </a:xfrm>
          <a:prstGeom prst="rect">
            <a:avLst/>
          </a:prstGeom>
          <a:ln w="0">
            <a:noFill/>
          </a:ln>
        </p:spPr>
      </p:sp>
      <p:sp>
        <p:nvSpPr>
          <p:cNvPr id="547" name="PlaceHolder 2"/>
          <p:cNvSpPr>
            <a:spLocks noGrp="1"/>
          </p:cNvSpPr>
          <p:nvPr>
            <p:ph type="body"/>
          </p:nvPr>
        </p:nvSpPr>
        <p:spPr>
          <a:xfrm>
            <a:off x="720000" y="4383360"/>
            <a:ext cx="5479920" cy="410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1 : Arduino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3"/>
              </a:rPr>
              <a:t>https://www.hiclipart.com/free-transparent-background-png-clipart-siglg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3 : Stepper Motor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4"/>
              </a:rPr>
              <a:t>https://www.hiclipart.com/free-transparent-background-png-clipart-xcntx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4 : Gripper HandE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5"/>
              </a:rPr>
              <a:t>https://robotiq.com/fr/produits/main-adaptative-a-2-doigts-hand-e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5 : Sick Sensor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6"/>
              </a:rPr>
              <a:t>https://www.sick.com/ch/fr/capteurs-photoelectriques/capteurs-photoelectriques/w9/c/g186889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075" y="812800"/>
            <a:ext cx="7113588" cy="4000500"/>
          </a:xfrm>
          <a:prstGeom prst="rect">
            <a:avLst/>
          </a:prstGeom>
          <a:ln w="0">
            <a:noFill/>
          </a:ln>
        </p:spPr>
      </p:sp>
      <p:sp>
        <p:nvSpPr>
          <p:cNvPr id="49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39000" cy="480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7" name="CustomShape 3"/>
          <p:cNvSpPr/>
          <p:nvPr/>
        </p:nvSpPr>
        <p:spPr>
          <a:xfrm>
            <a:off x="4278960" y="10157400"/>
            <a:ext cx="3272040" cy="52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324B15B4-3142-44FE-86C7-43793542DCFE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</a:t>
            </a:fld>
            <a:endParaRPr lang="en-GB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240" y="694800"/>
            <a:ext cx="6089040" cy="3422520"/>
          </a:xfrm>
          <a:prstGeom prst="rect">
            <a:avLst/>
          </a:prstGeom>
          <a:ln w="0">
            <a:noFill/>
          </a:ln>
        </p:spPr>
      </p:sp>
      <p:sp>
        <p:nvSpPr>
          <p:cNvPr id="576" name="PlaceHolder 2"/>
          <p:cNvSpPr>
            <a:spLocks noGrp="1"/>
          </p:cNvSpPr>
          <p:nvPr>
            <p:ph type="body"/>
          </p:nvPr>
        </p:nvSpPr>
        <p:spPr>
          <a:xfrm>
            <a:off x="720000" y="4383360"/>
            <a:ext cx="5479920" cy="410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1 : Arduino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3"/>
              </a:rPr>
              <a:t>https://www.hiclipart.com/free-transparent-background-png-clipart-siglg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3 : Stepper Motor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4"/>
              </a:rPr>
              <a:t>https://www.hiclipart.com/free-transparent-background-png-clipart-xcntx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4 : Gripper HandE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5"/>
              </a:rPr>
              <a:t>https://robotiq.com/fr/produits/main-adaptative-a-2-doigts-hand-e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5 : Sick Sensor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6"/>
              </a:rPr>
              <a:t>https://www.sick.com/ch/fr/capteurs-photoelectriques/capteurs-photoelectriques/w9/c/g186889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240" y="694800"/>
            <a:ext cx="6089040" cy="3422520"/>
          </a:xfrm>
          <a:prstGeom prst="rect">
            <a:avLst/>
          </a:prstGeom>
          <a:ln w="0">
            <a:noFill/>
          </a:ln>
        </p:spPr>
      </p:sp>
      <p:sp>
        <p:nvSpPr>
          <p:cNvPr id="578" name="PlaceHolder 2"/>
          <p:cNvSpPr>
            <a:spLocks noGrp="1"/>
          </p:cNvSpPr>
          <p:nvPr>
            <p:ph type="body"/>
          </p:nvPr>
        </p:nvSpPr>
        <p:spPr>
          <a:xfrm>
            <a:off x="720000" y="4383360"/>
            <a:ext cx="5479920" cy="410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1 : Arduino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3"/>
              </a:rPr>
              <a:t>https://www.hiclipart.com/free-transparent-background-png-clipart-siglg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3 : Stepper Motor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4"/>
              </a:rPr>
              <a:t>https://www.hiclipart.com/free-transparent-background-png-clipart-xcntx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4 : Gripper HandE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5"/>
              </a:rPr>
              <a:t>https://robotiq.com/fr/produits/main-adaptative-a-2-doigts-hand-e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5 : Sick Sensor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6"/>
              </a:rPr>
              <a:t>https://www.sick.com/ch/fr/capteurs-photoelectriques/capteurs-photoelectriques/w9/c/g186889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240" y="694800"/>
            <a:ext cx="6089040" cy="3422520"/>
          </a:xfrm>
          <a:prstGeom prst="rect">
            <a:avLst/>
          </a:prstGeom>
          <a:ln w="0">
            <a:noFill/>
          </a:ln>
        </p:spPr>
      </p:sp>
      <p:sp>
        <p:nvSpPr>
          <p:cNvPr id="580" name="PlaceHolder 2"/>
          <p:cNvSpPr>
            <a:spLocks noGrp="1"/>
          </p:cNvSpPr>
          <p:nvPr>
            <p:ph type="body"/>
          </p:nvPr>
        </p:nvSpPr>
        <p:spPr>
          <a:xfrm>
            <a:off x="720000" y="4383360"/>
            <a:ext cx="5479920" cy="410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1 : Arduino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3"/>
              </a:rPr>
              <a:t>https://www.hiclipart.com/free-transparent-background-png-clipart-siglg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3 : Stepper Motor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4"/>
              </a:rPr>
              <a:t>https://www.hiclipart.com/free-transparent-background-png-clipart-xcntx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4 : Gripper HandE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5"/>
              </a:rPr>
              <a:t>https://robotiq.com/fr/produits/main-adaptative-a-2-doigts-hand-e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5 : Sick Sensor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6"/>
              </a:rPr>
              <a:t>https://www.sick.com/ch/fr/capteurs-photoelectriques/capteurs-photoelectriques/w9/c/g186889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240" y="694800"/>
            <a:ext cx="6089040" cy="3422520"/>
          </a:xfrm>
          <a:prstGeom prst="rect">
            <a:avLst/>
          </a:prstGeom>
          <a:ln w="0">
            <a:noFill/>
          </a:ln>
        </p:spPr>
      </p:sp>
      <p:sp>
        <p:nvSpPr>
          <p:cNvPr id="582" name="PlaceHolder 2"/>
          <p:cNvSpPr>
            <a:spLocks noGrp="1"/>
          </p:cNvSpPr>
          <p:nvPr>
            <p:ph type="body"/>
          </p:nvPr>
        </p:nvSpPr>
        <p:spPr>
          <a:xfrm>
            <a:off x="720000" y="4383360"/>
            <a:ext cx="5479920" cy="410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1 : Arduino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3"/>
              </a:rPr>
              <a:t>https://www.hiclipart.com/free-transparent-background-png-clipart-siglg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3 : Stepper Motor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4"/>
              </a:rPr>
              <a:t>https://www.hiclipart.com/free-transparent-background-png-clipart-xcntx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4 : Gripper HandE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5"/>
              </a:rPr>
              <a:t>https://robotiq.com/fr/produits/main-adaptative-a-2-doigts-hand-e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5 : Sick Sensor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6"/>
              </a:rPr>
              <a:t>https://www.sick.com/ch/fr/capteurs-photoelectriques/capteurs-photoelectriques/w9/c/g186889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240" y="694800"/>
            <a:ext cx="6089040" cy="3422520"/>
          </a:xfrm>
          <a:prstGeom prst="rect">
            <a:avLst/>
          </a:prstGeom>
          <a:ln w="0">
            <a:noFill/>
          </a:ln>
        </p:spPr>
      </p:sp>
      <p:sp>
        <p:nvSpPr>
          <p:cNvPr id="584" name="PlaceHolder 2"/>
          <p:cNvSpPr>
            <a:spLocks noGrp="1"/>
          </p:cNvSpPr>
          <p:nvPr>
            <p:ph type="body"/>
          </p:nvPr>
        </p:nvSpPr>
        <p:spPr>
          <a:xfrm>
            <a:off x="720000" y="4383360"/>
            <a:ext cx="5479920" cy="410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1 : Arduino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3"/>
              </a:rPr>
              <a:t>https://www.hiclipart.com/free-transparent-background-png-clipart-siglg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3 : Stepper Motor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4"/>
              </a:rPr>
              <a:t>https://www.hiclipart.com/free-transparent-background-png-clipart-xcntx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4 : Gripper HandE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5"/>
              </a:rPr>
              <a:t>https://robotiq.com/fr/produits/main-adaptative-a-2-doigts-hand-e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5 : Sick Sensor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6"/>
              </a:rPr>
              <a:t>https://www.sick.com/ch/fr/capteurs-photoelectriques/capteurs-photoelectriques/w9/c/g186889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240" y="694800"/>
            <a:ext cx="6089040" cy="3422520"/>
          </a:xfrm>
          <a:prstGeom prst="rect">
            <a:avLst/>
          </a:prstGeom>
          <a:ln w="0">
            <a:noFill/>
          </a:ln>
        </p:spPr>
      </p:sp>
      <p:sp>
        <p:nvSpPr>
          <p:cNvPr id="586" name="PlaceHolder 2"/>
          <p:cNvSpPr>
            <a:spLocks noGrp="1"/>
          </p:cNvSpPr>
          <p:nvPr>
            <p:ph type="body"/>
          </p:nvPr>
        </p:nvSpPr>
        <p:spPr>
          <a:xfrm>
            <a:off x="720000" y="4383360"/>
            <a:ext cx="5479920" cy="410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1 : Arduino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3"/>
              </a:rPr>
              <a:t>https://www.hiclipart.com/free-transparent-background-png-clipart-siglg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3 : Stepper Motor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4"/>
              </a:rPr>
              <a:t>https://www.hiclipart.com/free-transparent-background-png-clipart-xcntx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4 : Gripper HandE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5"/>
              </a:rPr>
              <a:t>https://robotiq.com/fr/produits/main-adaptative-a-2-doigts-hand-e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5 : Sick Sensor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6"/>
              </a:rPr>
              <a:t>https://www.sick.com/ch/fr/capteurs-photoelectriques/capteurs-photoelectriques/w9/c/g186889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240" y="812880"/>
            <a:ext cx="7112880" cy="3999960"/>
          </a:xfrm>
          <a:prstGeom prst="rect">
            <a:avLst/>
          </a:prstGeom>
          <a:ln w="0">
            <a:noFill/>
          </a:ln>
        </p:spPr>
      </p:sp>
      <p:sp>
        <p:nvSpPr>
          <p:cNvPr id="58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39000" cy="480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9" name="CustomShape 3"/>
          <p:cNvSpPr/>
          <p:nvPr/>
        </p:nvSpPr>
        <p:spPr>
          <a:xfrm>
            <a:off x="4278960" y="10157400"/>
            <a:ext cx="3272040" cy="52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223ABA14-FDCE-4959-B9BC-8FC03CA1B8FA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26</a:t>
            </a:fld>
            <a:endParaRPr lang="en-GB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075" y="812800"/>
            <a:ext cx="7113588" cy="4000500"/>
          </a:xfrm>
          <a:prstGeom prst="rect">
            <a:avLst/>
          </a:prstGeom>
          <a:ln w="0">
            <a:noFill/>
          </a:ln>
        </p:spPr>
      </p:sp>
      <p:sp>
        <p:nvSpPr>
          <p:cNvPr id="51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39000" cy="480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9" name="CustomShape 15"/>
          <p:cNvSpPr/>
          <p:nvPr/>
        </p:nvSpPr>
        <p:spPr>
          <a:xfrm>
            <a:off x="4278960" y="10157400"/>
            <a:ext cx="3272040" cy="52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A9F54B1C-B7F6-4EC0-A476-1982A45BD899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3</a:t>
            </a:fld>
            <a:endParaRPr lang="en-GB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083300" cy="3422650"/>
          </a:xfrm>
          <a:prstGeom prst="rect">
            <a:avLst/>
          </a:prstGeom>
          <a:ln w="0">
            <a:noFill/>
          </a:ln>
        </p:spPr>
      </p:sp>
      <p:sp>
        <p:nvSpPr>
          <p:cNvPr id="523" name="PlaceHolder 2"/>
          <p:cNvSpPr>
            <a:spLocks noGrp="1"/>
          </p:cNvSpPr>
          <p:nvPr>
            <p:ph type="body"/>
          </p:nvPr>
        </p:nvSpPr>
        <p:spPr>
          <a:xfrm>
            <a:off x="720000" y="4383360"/>
            <a:ext cx="5479920" cy="410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1 : Arduino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3"/>
              </a:rPr>
              <a:t>https://www.hiclipart.com/free-transparent-background-png-clipart-siglg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3 : Stepper Motor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4"/>
              </a:rPr>
              <a:t>https://www.hiclipart.com/free-transparent-background-png-clipart-xcntx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4 : Gripper HandE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5"/>
              </a:rPr>
              <a:t>https://robotiq.com/fr/produits/main-adaptative-a-2-doigts-hand-e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5 : Sick Sensor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6"/>
              </a:rPr>
              <a:t>https://www.sick.com/ch/fr/capteurs-photoelectriques/capteurs-photoelectriques/w9/c/g186889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083300" cy="3422650"/>
          </a:xfrm>
          <a:prstGeom prst="rect">
            <a:avLst/>
          </a:prstGeom>
          <a:ln w="0">
            <a:noFill/>
          </a:ln>
        </p:spPr>
      </p:sp>
      <p:sp>
        <p:nvSpPr>
          <p:cNvPr id="521" name="PlaceHolder 2"/>
          <p:cNvSpPr>
            <a:spLocks noGrp="1"/>
          </p:cNvSpPr>
          <p:nvPr>
            <p:ph type="body"/>
          </p:nvPr>
        </p:nvSpPr>
        <p:spPr>
          <a:xfrm>
            <a:off x="720000" y="4383360"/>
            <a:ext cx="5479920" cy="410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1032A-3709-86F8-7778-3B0A713C4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>
            <a:extLst>
              <a:ext uri="{FF2B5EF4-FFF2-40B4-BE49-F238E27FC236}">
                <a16:creationId xmlns:a16="http://schemas.microsoft.com/office/drawing/2014/main" id="{750794F0-BCB3-36A9-6750-8C0B92EED4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9075" y="812800"/>
            <a:ext cx="7113588" cy="4000500"/>
          </a:xfrm>
          <a:prstGeom prst="rect">
            <a:avLst/>
          </a:prstGeom>
          <a:ln w="0">
            <a:noFill/>
          </a:ln>
        </p:spPr>
      </p:sp>
      <p:sp>
        <p:nvSpPr>
          <p:cNvPr id="518" name="PlaceHolder 2">
            <a:extLst>
              <a:ext uri="{FF2B5EF4-FFF2-40B4-BE49-F238E27FC236}">
                <a16:creationId xmlns:a16="http://schemas.microsoft.com/office/drawing/2014/main" id="{DC1147EE-97EE-B62E-942B-52A36513666F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56000" y="5078520"/>
            <a:ext cx="6039000" cy="4802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9" name="CustomShape 15">
            <a:extLst>
              <a:ext uri="{FF2B5EF4-FFF2-40B4-BE49-F238E27FC236}">
                <a16:creationId xmlns:a16="http://schemas.microsoft.com/office/drawing/2014/main" id="{B2EF67F3-216C-B288-FBB3-B5D1CF242EA8}"/>
              </a:ext>
            </a:extLst>
          </p:cNvPr>
          <p:cNvSpPr/>
          <p:nvPr/>
        </p:nvSpPr>
        <p:spPr>
          <a:xfrm>
            <a:off x="4278960" y="10157400"/>
            <a:ext cx="3272040" cy="52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A9F54B1C-B7F6-4EC0-A476-1982A45BD899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6</a:t>
            </a:fld>
            <a:endParaRPr lang="en-GB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5257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5E3A5-1227-AFAF-F6E0-DF240F507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>
            <a:extLst>
              <a:ext uri="{FF2B5EF4-FFF2-40B4-BE49-F238E27FC236}">
                <a16:creationId xmlns:a16="http://schemas.microsoft.com/office/drawing/2014/main" id="{202DCA98-DF8F-9943-F345-8B9322FF70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4175" y="695325"/>
            <a:ext cx="6083300" cy="3422650"/>
          </a:xfrm>
          <a:prstGeom prst="rect">
            <a:avLst/>
          </a:prstGeom>
          <a:ln w="0">
            <a:noFill/>
          </a:ln>
        </p:spPr>
      </p:sp>
      <p:sp>
        <p:nvSpPr>
          <p:cNvPr id="521" name="PlaceHolder 2">
            <a:extLst>
              <a:ext uri="{FF2B5EF4-FFF2-40B4-BE49-F238E27FC236}">
                <a16:creationId xmlns:a16="http://schemas.microsoft.com/office/drawing/2014/main" id="{8C01CF37-855B-E5EF-854B-011C31A4DCB1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20000" y="4383360"/>
            <a:ext cx="5479920" cy="410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1 : Arduino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3"/>
              </a:rPr>
              <a:t>https://www.hiclipart.com/free-transparent-background-png-clipart-siglg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3 : Stepper Motor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4"/>
              </a:rPr>
              <a:t>https://www.hiclipart.com/free-transparent-background-png-clipart-xcntx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4 : Gripper HandE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5"/>
              </a:rPr>
              <a:t>https://robotiq.com/fr/produits/main-adaptative-a-2-doigts-hand-e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5 : Sick Sensor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6"/>
              </a:rPr>
              <a:t>https://www.sick.com/ch/fr/capteurs-photoelectriques/capteurs-photoelectriques/w9/c/g186889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9566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240" y="694800"/>
            <a:ext cx="6089040" cy="3422520"/>
          </a:xfrm>
          <a:prstGeom prst="rect">
            <a:avLst/>
          </a:prstGeom>
          <a:ln w="0">
            <a:noFill/>
          </a:ln>
        </p:spPr>
      </p:sp>
      <p:sp>
        <p:nvSpPr>
          <p:cNvPr id="525" name="PlaceHolder 2"/>
          <p:cNvSpPr>
            <a:spLocks noGrp="1"/>
          </p:cNvSpPr>
          <p:nvPr>
            <p:ph type="body"/>
          </p:nvPr>
        </p:nvSpPr>
        <p:spPr>
          <a:xfrm>
            <a:off x="720000" y="4383360"/>
            <a:ext cx="5479920" cy="410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1 : Arduino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3"/>
              </a:rPr>
              <a:t>https://www.hiclipart.com/free-transparent-background-png-clipart-siglg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3 : Stepper Motor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4"/>
              </a:rPr>
              <a:t>https://www.hiclipart.com/free-transparent-background-png-clipart-xcntx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4 : Gripper HandE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5"/>
              </a:rPr>
              <a:t>https://robotiq.com/fr/produits/main-adaptative-a-2-doigts-hand-e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5 : Sick Sensor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6"/>
              </a:rPr>
              <a:t>https://www.sick.com/ch/fr/capteurs-photoelectriques/capteurs-photoelectriques/w9/c/g186889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240" y="694800"/>
            <a:ext cx="6089040" cy="3422520"/>
          </a:xfrm>
          <a:prstGeom prst="rect">
            <a:avLst/>
          </a:prstGeom>
          <a:ln w="0">
            <a:noFill/>
          </a:ln>
        </p:spPr>
      </p:sp>
      <p:sp>
        <p:nvSpPr>
          <p:cNvPr id="527" name="PlaceHolder 2"/>
          <p:cNvSpPr>
            <a:spLocks noGrp="1"/>
          </p:cNvSpPr>
          <p:nvPr>
            <p:ph type="body"/>
          </p:nvPr>
        </p:nvSpPr>
        <p:spPr>
          <a:xfrm>
            <a:off x="720000" y="4383360"/>
            <a:ext cx="5479920" cy="410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1 : Arduino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3"/>
              </a:rPr>
              <a:t>https://www.hiclipart.com/free-transparent-background-png-clipart-siglg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3 : Stepper Motor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4"/>
              </a:rPr>
              <a:t>https://www.hiclipart.com/free-transparent-background-png-clipart-xcntx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4 : Gripper HandE →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5"/>
              </a:rPr>
              <a:t>https://robotiq.com/fr/produits/main-adaptative-a-2-doigts-hand-e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Picture 5 : Sick Sensor </a:t>
            </a:r>
            <a:r>
              <a:rPr lang="en-US" sz="1200" b="0" u="sng" strike="noStrike" spc="-1">
                <a:solidFill>
                  <a:srgbClr val="000000"/>
                </a:solidFill>
                <a:uFillTx/>
                <a:latin typeface="Arial"/>
                <a:hlinkClick r:id="rId6"/>
              </a:rPr>
              <a:t>https://www.sick.com/ch/fr/capteurs-photoelectriques/capteurs-photoelectriques/w9/c/g186889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 hidden="1"/>
          <p:cNvSpPr/>
          <p:nvPr/>
        </p:nvSpPr>
        <p:spPr>
          <a:xfrm rot="16200000">
            <a:off x="429840" y="4908960"/>
            <a:ext cx="34200" cy="48240"/>
          </a:xfrm>
          <a:prstGeom prst="rect">
            <a:avLst/>
          </a:prstGeom>
          <a:solidFill>
            <a:srgbClr val="E3061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320" rIns="90000" bIns="4320" anchor="t">
            <a:no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7" name="Google Shape;21;p17"/>
          <p:cNvPicPr/>
          <p:nvPr/>
        </p:nvPicPr>
        <p:blipFill>
          <a:blip r:embed="rId14"/>
          <a:stretch/>
        </p:blipFill>
        <p:spPr>
          <a:xfrm>
            <a:off x="82800" y="80280"/>
            <a:ext cx="1163880" cy="497160"/>
          </a:xfrm>
          <a:prstGeom prst="rect">
            <a:avLst/>
          </a:prstGeom>
          <a:ln w="0">
            <a:noFill/>
          </a:ln>
        </p:spPr>
      </p:pic>
      <p:pic>
        <p:nvPicPr>
          <p:cNvPr id="2" name="Google Shape;120;p1_0"/>
          <p:cNvPicPr/>
          <p:nvPr/>
        </p:nvPicPr>
        <p:blipFill>
          <a:blip r:embed="rId15"/>
          <a:srcRect l="150" r="157"/>
          <a:stretch/>
        </p:blipFill>
        <p:spPr>
          <a:xfrm>
            <a:off x="1229040" y="0"/>
            <a:ext cx="7903800" cy="5132160"/>
          </a:xfrm>
          <a:prstGeom prst="rect">
            <a:avLst/>
          </a:prstGeom>
          <a:ln w="0">
            <a:noFill/>
          </a:ln>
        </p:spPr>
      </p:pic>
      <p:sp>
        <p:nvSpPr>
          <p:cNvPr id="3" name="CustomShape 2"/>
          <p:cNvSpPr/>
          <p:nvPr/>
        </p:nvSpPr>
        <p:spPr>
          <a:xfrm>
            <a:off x="6409800" y="786600"/>
            <a:ext cx="2727000" cy="2327040"/>
          </a:xfrm>
          <a:prstGeom prst="rect">
            <a:avLst/>
          </a:prstGeom>
          <a:solidFill>
            <a:srgbClr val="E3061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16000" tIns="0" rIns="72000" bIns="46800" anchor="ctr">
            <a:norm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en-GB" sz="2600" b="1" strike="noStrike" spc="-1">
                <a:solidFill>
                  <a:srgbClr val="FFFFFF"/>
                </a:solidFill>
                <a:latin typeface="Libre Franklin"/>
                <a:ea typeface="Libre Franklin"/>
              </a:rPr>
              <a:t>Automated and data-driven chemistry</a:t>
            </a:r>
            <a:endParaRPr lang="en-GB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0"/>
            <a:ext cx="2870280" cy="5136480"/>
          </a:xfrm>
          <a:prstGeom prst="rect">
            <a:avLst/>
          </a:prstGeom>
          <a:solidFill>
            <a:srgbClr val="00A79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3" name="CustomShape 2"/>
          <p:cNvSpPr/>
          <p:nvPr/>
        </p:nvSpPr>
        <p:spPr>
          <a:xfrm rot="16200000">
            <a:off x="429840" y="4908960"/>
            <a:ext cx="34200" cy="48240"/>
          </a:xfrm>
          <a:prstGeom prst="rect">
            <a:avLst/>
          </a:prstGeom>
          <a:solidFill>
            <a:srgbClr val="E3061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320" rIns="90000" bIns="4320" anchor="t">
            <a:no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4" name="CustomShape 3"/>
          <p:cNvSpPr/>
          <p:nvPr/>
        </p:nvSpPr>
        <p:spPr>
          <a:xfrm rot="16200000">
            <a:off x="-1220760" y="2790000"/>
            <a:ext cx="3329640" cy="90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700" b="0" strike="noStrike" spc="-1">
                <a:solidFill>
                  <a:srgbClr val="E30613"/>
                </a:solidFill>
                <a:latin typeface="Arial"/>
                <a:ea typeface="Arial"/>
              </a:rPr>
              <a:t>Automated and data-driven chemistry</a:t>
            </a:r>
            <a:endParaRPr lang="en-GB" sz="7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5" name="Google Shape;15;p16"/>
          <p:cNvPicPr/>
          <p:nvPr/>
        </p:nvPicPr>
        <p:blipFill>
          <a:blip r:embed="rId14"/>
          <a:stretch/>
        </p:blipFill>
        <p:spPr>
          <a:xfrm>
            <a:off x="130320" y="132840"/>
            <a:ext cx="642600" cy="271440"/>
          </a:xfrm>
          <a:prstGeom prst="rect">
            <a:avLst/>
          </a:prstGeom>
          <a:ln w="0">
            <a:noFill/>
          </a:ln>
        </p:spPr>
      </p:pic>
      <p:sp>
        <p:nvSpPr>
          <p:cNvPr id="46" name="CustomShape 4"/>
          <p:cNvSpPr/>
          <p:nvPr/>
        </p:nvSpPr>
        <p:spPr>
          <a:xfrm>
            <a:off x="8001000" y="4782960"/>
            <a:ext cx="1135800" cy="239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</a:pPr>
            <a:fld id="{BBF67D5D-4E38-4454-9D37-551F41448BC7}" type="slidenum">
              <a:rPr lang="en-US" sz="1100" b="0" strike="noStrike" spc="-1">
                <a:solidFill>
                  <a:srgbClr val="000000"/>
                </a:solidFill>
                <a:latin typeface="Arial"/>
                <a:ea typeface="DejaVu Sans"/>
              </a:rPr>
              <a:t>‹#›</a:t>
            </a:fld>
            <a:endParaRPr lang="en-GB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15;p16"/>
          <p:cNvPicPr/>
          <p:nvPr/>
        </p:nvPicPr>
        <p:blipFill>
          <a:blip r:embed="rId14"/>
          <a:stretch/>
        </p:blipFill>
        <p:spPr>
          <a:xfrm>
            <a:off x="130320" y="132480"/>
            <a:ext cx="642600" cy="271440"/>
          </a:xfrm>
          <a:prstGeom prst="rect">
            <a:avLst/>
          </a:prstGeom>
          <a:ln w="0">
            <a:noFill/>
          </a:ln>
        </p:spPr>
      </p:pic>
      <p:sp>
        <p:nvSpPr>
          <p:cNvPr id="86" name="CustomShape 1"/>
          <p:cNvSpPr/>
          <p:nvPr/>
        </p:nvSpPr>
        <p:spPr>
          <a:xfrm rot="16200000">
            <a:off x="429840" y="4908960"/>
            <a:ext cx="34200" cy="48240"/>
          </a:xfrm>
          <a:prstGeom prst="rect">
            <a:avLst/>
          </a:prstGeom>
          <a:solidFill>
            <a:srgbClr val="E3061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320" rIns="90000" bIns="4320" anchor="t">
            <a:no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4576320" y="0"/>
            <a:ext cx="4560480" cy="5136480"/>
          </a:xfrm>
          <a:prstGeom prst="rect">
            <a:avLst/>
          </a:prstGeom>
          <a:solidFill>
            <a:srgbClr val="E3061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8" name="CustomShape 3"/>
          <p:cNvSpPr/>
          <p:nvPr/>
        </p:nvSpPr>
        <p:spPr>
          <a:xfrm rot="16200000">
            <a:off x="-1220760" y="2790000"/>
            <a:ext cx="3329640" cy="90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GB" sz="700" b="0" strike="noStrike" spc="-1">
                <a:solidFill>
                  <a:srgbClr val="E30613"/>
                </a:solidFill>
                <a:latin typeface="Arial"/>
                <a:ea typeface="Arial"/>
              </a:rPr>
              <a:t>Automated and data-driven chemistry</a:t>
            </a:r>
            <a:endParaRPr lang="en-GB" sz="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CustomShape 4"/>
          <p:cNvSpPr/>
          <p:nvPr/>
        </p:nvSpPr>
        <p:spPr>
          <a:xfrm>
            <a:off x="8001360" y="4782960"/>
            <a:ext cx="1135800" cy="239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</a:pPr>
            <a:fld id="{1E8674CE-FB1D-474C-8804-B7C86CEAF1CB}" type="slidenum">
              <a:rPr lang="en-US" sz="1100" b="0" strike="noStrike" spc="-1">
                <a:solidFill>
                  <a:srgbClr val="FFFFFF"/>
                </a:solidFill>
                <a:latin typeface="Arial"/>
                <a:ea typeface="DejaVu Sans"/>
              </a:rPr>
              <a:t>‹#›</a:t>
            </a:fld>
            <a:endParaRPr lang="en-GB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5;p16"/>
          <p:cNvPicPr/>
          <p:nvPr/>
        </p:nvPicPr>
        <p:blipFill>
          <a:blip r:embed="rId14"/>
          <a:stretch/>
        </p:blipFill>
        <p:spPr>
          <a:xfrm>
            <a:off x="130320" y="132480"/>
            <a:ext cx="642600" cy="271440"/>
          </a:xfrm>
          <a:prstGeom prst="rect">
            <a:avLst/>
          </a:prstGeom>
          <a:ln w="0">
            <a:noFill/>
          </a:ln>
        </p:spPr>
      </p:pic>
      <p:sp>
        <p:nvSpPr>
          <p:cNvPr id="129" name="CustomShape 1"/>
          <p:cNvSpPr/>
          <p:nvPr/>
        </p:nvSpPr>
        <p:spPr>
          <a:xfrm rot="16200000">
            <a:off x="429840" y="4908960"/>
            <a:ext cx="34200" cy="48240"/>
          </a:xfrm>
          <a:prstGeom prst="rect">
            <a:avLst/>
          </a:prstGeom>
          <a:solidFill>
            <a:srgbClr val="E3061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320" rIns="90000" bIns="4320" anchor="t">
            <a:no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0" name="CustomShape 2"/>
          <p:cNvSpPr/>
          <p:nvPr/>
        </p:nvSpPr>
        <p:spPr>
          <a:xfrm rot="16200000">
            <a:off x="-1220760" y="2790000"/>
            <a:ext cx="3329640" cy="90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700" b="0" strike="noStrike" spc="-1">
                <a:solidFill>
                  <a:srgbClr val="E30613"/>
                </a:solidFill>
                <a:latin typeface="Arial"/>
                <a:ea typeface="Arial"/>
              </a:rPr>
              <a:t>Automated and data-driven chemistry</a:t>
            </a:r>
            <a:endParaRPr lang="en-GB" sz="7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1" name="Google Shape;151;g14ec3978072_0_1"/>
          <p:cNvPicPr/>
          <p:nvPr/>
        </p:nvPicPr>
        <p:blipFill>
          <a:blip r:embed="rId15"/>
          <a:stretch/>
        </p:blipFill>
        <p:spPr>
          <a:xfrm>
            <a:off x="7779600" y="4814280"/>
            <a:ext cx="900000" cy="257400"/>
          </a:xfrm>
          <a:prstGeom prst="rect">
            <a:avLst/>
          </a:prstGeom>
          <a:ln w="0">
            <a:noFill/>
          </a:ln>
        </p:spPr>
      </p:pic>
      <p:sp>
        <p:nvSpPr>
          <p:cNvPr id="132" name="CustomShape 3"/>
          <p:cNvSpPr/>
          <p:nvPr/>
        </p:nvSpPr>
        <p:spPr>
          <a:xfrm>
            <a:off x="8001360" y="4814280"/>
            <a:ext cx="1135800" cy="239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</a:pPr>
            <a:fld id="{E9397B57-9BFD-44CE-8CE9-57416216E084}" type="slidenum">
              <a:rPr lang="en-US" sz="1100" b="0" strike="noStrike" spc="-1">
                <a:solidFill>
                  <a:srgbClr val="000000"/>
                </a:solidFill>
                <a:latin typeface="Arial"/>
                <a:ea typeface="DejaVu Sans"/>
              </a:rPr>
              <a:t>‹#›</a:t>
            </a:fld>
            <a:endParaRPr lang="en-GB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5;p16"/>
          <p:cNvPicPr/>
          <p:nvPr/>
        </p:nvPicPr>
        <p:blipFill>
          <a:blip r:embed="rId14"/>
          <a:stretch/>
        </p:blipFill>
        <p:spPr>
          <a:xfrm>
            <a:off x="130320" y="132480"/>
            <a:ext cx="642600" cy="271440"/>
          </a:xfrm>
          <a:prstGeom prst="rect">
            <a:avLst/>
          </a:prstGeom>
          <a:ln w="0">
            <a:noFill/>
          </a:ln>
        </p:spPr>
      </p:pic>
      <p:sp>
        <p:nvSpPr>
          <p:cNvPr id="172" name="CustomShape 1"/>
          <p:cNvSpPr/>
          <p:nvPr/>
        </p:nvSpPr>
        <p:spPr>
          <a:xfrm rot="16200000">
            <a:off x="429840" y="4908960"/>
            <a:ext cx="34200" cy="48240"/>
          </a:xfrm>
          <a:prstGeom prst="rect">
            <a:avLst/>
          </a:prstGeom>
          <a:solidFill>
            <a:srgbClr val="E3061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320" rIns="90000" bIns="4320" anchor="t">
            <a:no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3" name="CustomShape 2"/>
          <p:cNvSpPr/>
          <p:nvPr/>
        </p:nvSpPr>
        <p:spPr>
          <a:xfrm rot="16200000">
            <a:off x="-1220760" y="2790000"/>
            <a:ext cx="3329640" cy="90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700" b="0" strike="noStrike" spc="-1">
                <a:solidFill>
                  <a:srgbClr val="E30613"/>
                </a:solidFill>
                <a:latin typeface="Arial"/>
                <a:ea typeface="Arial"/>
              </a:rPr>
              <a:t>Automated and data-driven chemistry</a:t>
            </a:r>
            <a:endParaRPr lang="en-GB" sz="7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4" name="Google Shape;151;g14ec3978072_0_1"/>
          <p:cNvPicPr/>
          <p:nvPr/>
        </p:nvPicPr>
        <p:blipFill>
          <a:blip r:embed="rId15"/>
          <a:stretch/>
        </p:blipFill>
        <p:spPr>
          <a:xfrm>
            <a:off x="7779600" y="4814280"/>
            <a:ext cx="900000" cy="257400"/>
          </a:xfrm>
          <a:prstGeom prst="rect">
            <a:avLst/>
          </a:prstGeom>
          <a:ln w="0">
            <a:noFill/>
          </a:ln>
        </p:spPr>
      </p:pic>
      <p:sp>
        <p:nvSpPr>
          <p:cNvPr id="175" name="CustomShape 3"/>
          <p:cNvSpPr/>
          <p:nvPr/>
        </p:nvSpPr>
        <p:spPr>
          <a:xfrm>
            <a:off x="8001360" y="4814280"/>
            <a:ext cx="1135800" cy="239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</a:pPr>
            <a:fld id="{D7356C3E-933D-42A2-8BBF-B4B5DA8C4538}" type="slidenum">
              <a:rPr lang="en-US" sz="1100" b="0" strike="noStrike" spc="-1">
                <a:solidFill>
                  <a:srgbClr val="000000"/>
                </a:solidFill>
                <a:latin typeface="Arial"/>
                <a:ea typeface="DejaVu Sans"/>
              </a:rPr>
              <a:t>‹#›</a:t>
            </a:fld>
            <a:endParaRPr lang="en-GB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82440" y="4440240"/>
            <a:ext cx="1204200" cy="49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marL="114480" indent="-59400">
              <a:lnSpc>
                <a:spcPct val="90000"/>
              </a:lnSpc>
              <a:tabLst>
                <a:tab pos="0" algn="l"/>
              </a:tabLst>
            </a:pP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pPr marL="114480" indent="-59400">
              <a:lnSpc>
                <a:spcPct val="90000"/>
              </a:lnSpc>
              <a:tabLst>
                <a:tab pos="0" algn="l"/>
              </a:tabLst>
            </a:pP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3888000" y="3124440"/>
            <a:ext cx="2511000" cy="1211760"/>
          </a:xfrm>
          <a:prstGeom prst="rect">
            <a:avLst/>
          </a:prstGeom>
          <a:solidFill>
            <a:srgbClr val="413C3A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6401520" y="4343400"/>
            <a:ext cx="2735280" cy="788400"/>
          </a:xfrm>
          <a:prstGeom prst="rect">
            <a:avLst/>
          </a:prstGeom>
          <a:solidFill>
            <a:srgbClr val="D9D9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050" b="0" strike="noStrike" spc="-1" dirty="0">
                <a:solidFill>
                  <a:srgbClr val="666666"/>
                </a:solidFill>
                <a:latin typeface="Arial"/>
                <a:ea typeface="Arial"/>
              </a:rPr>
              <a:t>Pascal Miéville </a:t>
            </a:r>
            <a:br>
              <a:rPr sz="1800" dirty="0"/>
            </a:br>
            <a:r>
              <a:rPr lang="en-US" sz="1050" b="0" strike="noStrike" spc="-1" dirty="0">
                <a:solidFill>
                  <a:srgbClr val="666666"/>
                </a:solidFill>
                <a:latin typeface="Arial"/>
                <a:ea typeface="Arial"/>
              </a:rPr>
              <a:t>Stefano di Leone</a:t>
            </a:r>
            <a:br>
              <a:rPr sz="1800" dirty="0"/>
            </a:br>
            <a:r>
              <a:rPr lang="en-US" sz="1050" b="0" strike="noStrike" spc="-1" dirty="0">
                <a:solidFill>
                  <a:srgbClr val="666666"/>
                </a:solidFill>
                <a:latin typeface="Arial"/>
                <a:ea typeface="Arial"/>
              </a:rPr>
              <a:t>Edy Mariano</a:t>
            </a:r>
            <a:br>
              <a:rPr sz="1800" dirty="0"/>
            </a:br>
            <a:r>
              <a:rPr lang="en-US" sz="1050" b="0" strike="noStrike" spc="-1" dirty="0">
                <a:solidFill>
                  <a:srgbClr val="666666"/>
                </a:solidFill>
                <a:latin typeface="Arial"/>
                <a:ea typeface="Arial"/>
              </a:rPr>
              <a:t>Jean-Charles </a:t>
            </a:r>
            <a:r>
              <a:rPr lang="en-US" sz="1050" b="0" strike="noStrike" spc="-1" dirty="0" err="1">
                <a:solidFill>
                  <a:srgbClr val="666666"/>
                </a:solidFill>
                <a:latin typeface="Arial"/>
                <a:ea typeface="Arial"/>
              </a:rPr>
              <a:t>Cousty</a:t>
            </a:r>
            <a:endParaRPr lang="en-GB" sz="105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CustomShape 4"/>
          <p:cNvSpPr/>
          <p:nvPr/>
        </p:nvSpPr>
        <p:spPr>
          <a:xfrm>
            <a:off x="3888000" y="3124440"/>
            <a:ext cx="2511000" cy="1211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LECTURE 11 :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Closing the loop – Optimization and generative algorithms</a:t>
            </a:r>
          </a:p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Self driving labs algorithmics</a:t>
            </a: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9"/>
          <p:cNvSpPr/>
          <p:nvPr/>
        </p:nvSpPr>
        <p:spPr>
          <a:xfrm>
            <a:off x="914400" y="0"/>
            <a:ext cx="7899480" cy="47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2. Algorithms in an automated laboratory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Google Shape;70;p 2"/>
          <p:cNvSpPr/>
          <p:nvPr/>
        </p:nvSpPr>
        <p:spPr>
          <a:xfrm>
            <a:off x="824040" y="286200"/>
            <a:ext cx="7707960" cy="44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" sz="1700" b="1" strike="noStrike" spc="-1">
                <a:solidFill>
                  <a:srgbClr val="000000"/>
                </a:solidFill>
                <a:latin typeface="Arial"/>
                <a:ea typeface="Arial"/>
              </a:rPr>
              <a:t>Experiment definition/encoding - HCI - optimized algorithmic</a:t>
            </a:r>
            <a:endParaRPr lang="en-GB" sz="17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2" name="Picture 281"/>
          <p:cNvPicPr/>
          <p:nvPr/>
        </p:nvPicPr>
        <p:blipFill>
          <a:blip r:embed="rId3"/>
          <a:stretch/>
        </p:blipFill>
        <p:spPr>
          <a:xfrm>
            <a:off x="1399680" y="686160"/>
            <a:ext cx="6890400" cy="3633840"/>
          </a:xfrm>
          <a:prstGeom prst="rect">
            <a:avLst/>
          </a:prstGeom>
          <a:ln w="0">
            <a:noFill/>
          </a:ln>
        </p:spPr>
      </p:pic>
      <p:sp>
        <p:nvSpPr>
          <p:cNvPr id="283" name="TextBox 282"/>
          <p:cNvSpPr txBox="1"/>
          <p:nvPr/>
        </p:nvSpPr>
        <p:spPr>
          <a:xfrm>
            <a:off x="540000" y="4320000"/>
            <a:ext cx="7344000" cy="82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800" b="0" strike="noStrike" spc="-1">
                <a:solidFill>
                  <a:srgbClr val="000000"/>
                </a:solidFill>
                <a:latin typeface="Arial"/>
              </a:rPr>
              <a:t>B. A. Grzybowski et al., Computer-Assisted Synthetic Planning, 2016, 10.1002/anie.201506101 (</a:t>
            </a:r>
            <a:r>
              <a:rPr lang="en-GB" sz="800" b="1" strike="noStrike" spc="-1">
                <a:solidFill>
                  <a:srgbClr val="000000"/>
                </a:solidFill>
                <a:latin typeface="Arial"/>
              </a:rPr>
              <a:t>Chemistry rules based</a:t>
            </a:r>
            <a:r>
              <a:rPr lang="en-GB" sz="800" b="0" strike="noStrike" spc="-1">
                <a:solidFill>
                  <a:srgbClr val="000000"/>
                </a:solidFill>
                <a:latin typeface="Arial"/>
              </a:rPr>
              <a:t>)</a:t>
            </a: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800" b="0" strike="noStrike" spc="-1">
                <a:solidFill>
                  <a:srgbClr val="000000"/>
                </a:solidFill>
                <a:latin typeface="Arial"/>
              </a:rPr>
              <a:t>Merck Synthia™ Organic Retrosynthesis Software</a:t>
            </a: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800" b="0" strike="noStrike" spc="-1">
                <a:solidFill>
                  <a:srgbClr val="000000"/>
                </a:solidFill>
                <a:latin typeface="Arial"/>
              </a:rPr>
              <a:t>P. Schwaller et al.,  ChemCrow: Augmenting large-language models with chemistry tools. 2023,  10.48550/arXiv.2304.05376</a:t>
            </a: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800" b="0" strike="noStrike" spc="-1">
                <a:solidFill>
                  <a:srgbClr val="000000"/>
                </a:solidFill>
                <a:latin typeface="Arial"/>
              </a:rPr>
              <a:t>(</a:t>
            </a:r>
            <a:r>
              <a:rPr lang="en-GB" sz="800" b="1" strike="noStrike" spc="-1">
                <a:solidFill>
                  <a:srgbClr val="000000"/>
                </a:solidFill>
                <a:latin typeface="Arial"/>
              </a:rPr>
              <a:t>LLM based</a:t>
            </a:r>
            <a:r>
              <a:rPr lang="en-GB" sz="800" b="0" strike="noStrike" spc="-1">
                <a:solidFill>
                  <a:srgbClr val="000000"/>
                </a:solidFill>
                <a:latin typeface="Arial"/>
              </a:rPr>
              <a:t>) </a:t>
            </a: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800" b="0" strike="noStrike" spc="-1">
                <a:solidFill>
                  <a:srgbClr val="000000"/>
                </a:solidFill>
                <a:latin typeface="Arial"/>
              </a:rPr>
              <a:t>Zheng, P., Zubatyuk, R., Wu, W. et al. Artificial intelligence-enhanced quantum chemical method with broad applicability, 2021, 10.1038/s41467-021-27340-2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21"/>
          <p:cNvSpPr/>
          <p:nvPr/>
        </p:nvSpPr>
        <p:spPr>
          <a:xfrm>
            <a:off x="914400" y="0"/>
            <a:ext cx="7899480" cy="47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2. Algorithms in an automated laboratory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5" name="Picture 284"/>
          <p:cNvPicPr/>
          <p:nvPr/>
        </p:nvPicPr>
        <p:blipFill>
          <a:blip r:embed="rId3"/>
          <a:stretch/>
        </p:blipFill>
        <p:spPr>
          <a:xfrm>
            <a:off x="1440000" y="972000"/>
            <a:ext cx="2951640" cy="4048560"/>
          </a:xfrm>
          <a:prstGeom prst="rect">
            <a:avLst/>
          </a:prstGeom>
          <a:ln w="0">
            <a:noFill/>
          </a:ln>
        </p:spPr>
      </p:pic>
      <p:sp>
        <p:nvSpPr>
          <p:cNvPr id="286" name="Google Shape;70;p 15"/>
          <p:cNvSpPr/>
          <p:nvPr/>
        </p:nvSpPr>
        <p:spPr>
          <a:xfrm>
            <a:off x="825120" y="425520"/>
            <a:ext cx="4465440" cy="44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" sz="1700" b="1" strike="noStrike" spc="-1">
                <a:solidFill>
                  <a:srgbClr val="000000"/>
                </a:solidFill>
                <a:latin typeface="Arial"/>
                <a:ea typeface="Arial"/>
              </a:rPr>
              <a:t>Lab scheduling / orchestration</a:t>
            </a:r>
            <a:endParaRPr lang="en-GB" sz="1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Rectangle 286"/>
          <p:cNvSpPr/>
          <p:nvPr/>
        </p:nvSpPr>
        <p:spPr>
          <a:xfrm>
            <a:off x="1080000" y="900000"/>
            <a:ext cx="3567600" cy="4135680"/>
          </a:xfrm>
          <a:prstGeom prst="rect">
            <a:avLst/>
          </a:prstGeom>
          <a:noFill/>
          <a:ln w="1908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288" name="Picture 287"/>
          <p:cNvPicPr/>
          <p:nvPr/>
        </p:nvPicPr>
        <p:blipFill>
          <a:blip r:embed="rId4"/>
          <a:stretch/>
        </p:blipFill>
        <p:spPr>
          <a:xfrm>
            <a:off x="5292000" y="1693440"/>
            <a:ext cx="3087360" cy="1619640"/>
          </a:xfrm>
          <a:prstGeom prst="rect">
            <a:avLst/>
          </a:prstGeom>
          <a:ln w="0">
            <a:noFill/>
          </a:ln>
        </p:spPr>
      </p:pic>
      <p:sp>
        <p:nvSpPr>
          <p:cNvPr id="289" name="Rectangle 288"/>
          <p:cNvSpPr/>
          <p:nvPr/>
        </p:nvSpPr>
        <p:spPr>
          <a:xfrm rot="16200000">
            <a:off x="7056000" y="1764000"/>
            <a:ext cx="360000" cy="720000"/>
          </a:xfrm>
          <a:prstGeom prst="rect">
            <a:avLst/>
          </a:prstGeom>
          <a:noFill/>
          <a:ln w="1908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90" name="Straight Connector 289"/>
          <p:cNvSpPr/>
          <p:nvPr/>
        </p:nvSpPr>
        <p:spPr>
          <a:xfrm flipH="1">
            <a:off x="4647600" y="2232000"/>
            <a:ext cx="2228400" cy="360000"/>
          </a:xfrm>
          <a:prstGeom prst="line">
            <a:avLst/>
          </a:prstGeom>
          <a:ln w="1908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54360" rIns="99360" bIns="5436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22"/>
          <p:cNvSpPr/>
          <p:nvPr/>
        </p:nvSpPr>
        <p:spPr>
          <a:xfrm>
            <a:off x="914400" y="0"/>
            <a:ext cx="7899480" cy="47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2. Algorithms in an automated laboratory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Google Shape;70;p 4"/>
          <p:cNvSpPr/>
          <p:nvPr/>
        </p:nvSpPr>
        <p:spPr>
          <a:xfrm>
            <a:off x="825120" y="425520"/>
            <a:ext cx="4465440" cy="44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" sz="1700" b="1" strike="noStrike" spc="-1">
                <a:solidFill>
                  <a:srgbClr val="000000"/>
                </a:solidFill>
                <a:latin typeface="Arial"/>
                <a:ea typeface="Arial"/>
              </a:rPr>
              <a:t>Lab scheduling / orchestration</a:t>
            </a:r>
            <a:endParaRPr lang="en-GB" sz="17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3" name="Picture 292"/>
          <p:cNvPicPr/>
          <p:nvPr/>
        </p:nvPicPr>
        <p:blipFill>
          <a:blip r:embed="rId3"/>
          <a:stretch/>
        </p:blipFill>
        <p:spPr>
          <a:xfrm>
            <a:off x="1440000" y="936000"/>
            <a:ext cx="2950560" cy="4047120"/>
          </a:xfrm>
          <a:prstGeom prst="rect">
            <a:avLst/>
          </a:prstGeom>
          <a:ln w="0">
            <a:noFill/>
          </a:ln>
        </p:spPr>
      </p:pic>
      <p:sp>
        <p:nvSpPr>
          <p:cNvPr id="294" name="Oval 293"/>
          <p:cNvSpPr/>
          <p:nvPr/>
        </p:nvSpPr>
        <p:spPr>
          <a:xfrm>
            <a:off x="1841040" y="2324160"/>
            <a:ext cx="1440000" cy="1851840"/>
          </a:xfrm>
          <a:prstGeom prst="ellipse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54360" rIns="99360" bIns="5436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Straight Connector 294"/>
          <p:cNvSpPr/>
          <p:nvPr/>
        </p:nvSpPr>
        <p:spPr>
          <a:xfrm flipV="1">
            <a:off x="3281040" y="2736000"/>
            <a:ext cx="1476000" cy="36000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54360" rIns="99360" bIns="5436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Rectangle 295"/>
          <p:cNvSpPr/>
          <p:nvPr/>
        </p:nvSpPr>
        <p:spPr>
          <a:xfrm>
            <a:off x="4757040" y="2147040"/>
            <a:ext cx="2844000" cy="130896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97" name="TextBox 296"/>
          <p:cNvSpPr txBox="1"/>
          <p:nvPr/>
        </p:nvSpPr>
        <p:spPr>
          <a:xfrm>
            <a:off x="4756320" y="2147040"/>
            <a:ext cx="2844720" cy="1488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GB" sz="1400" b="1" strike="noStrike" spc="-1">
                <a:solidFill>
                  <a:srgbClr val="000000"/>
                </a:solidFill>
                <a:latin typeface="Arial"/>
              </a:rPr>
              <a:t>Static scheduling approach :</a:t>
            </a:r>
            <a:endParaRPr lang="en-GB" sz="1400" b="0" strike="noStrike" spc="-1">
              <a:solidFill>
                <a:srgbClr val="000000"/>
              </a:solidFill>
              <a:latin typeface="Arial"/>
            </a:endParaRPr>
          </a:p>
          <a:p>
            <a:endParaRPr lang="en-GB" sz="14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</a:rPr>
              <a:t>fixed time operations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</a:rPr>
              <a:t>fixed workflows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</a:rPr>
              <a:t>not optimized w.r.t real exp. duration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23"/>
          <p:cNvSpPr/>
          <p:nvPr/>
        </p:nvSpPr>
        <p:spPr>
          <a:xfrm>
            <a:off x="914400" y="0"/>
            <a:ext cx="7899480" cy="47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2. Algorithms in an automated laboratory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Google Shape;70;p 5"/>
          <p:cNvSpPr/>
          <p:nvPr/>
        </p:nvSpPr>
        <p:spPr>
          <a:xfrm>
            <a:off x="825120" y="425520"/>
            <a:ext cx="6554880" cy="44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" sz="1700" b="1" strike="noStrike" spc="-1">
                <a:solidFill>
                  <a:srgbClr val="000000"/>
                </a:solidFill>
                <a:latin typeface="Arial"/>
                <a:ea typeface="Arial"/>
              </a:rPr>
              <a:t>Lab scheduling / orchestration potential developments</a:t>
            </a:r>
            <a:endParaRPr lang="en-GB" sz="17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0" name="Picture 299"/>
          <p:cNvPicPr/>
          <p:nvPr/>
        </p:nvPicPr>
        <p:blipFill>
          <a:blip r:embed="rId3"/>
          <a:stretch/>
        </p:blipFill>
        <p:spPr>
          <a:xfrm>
            <a:off x="725040" y="1111320"/>
            <a:ext cx="2519640" cy="3456000"/>
          </a:xfrm>
          <a:prstGeom prst="rect">
            <a:avLst/>
          </a:prstGeom>
          <a:ln w="0">
            <a:noFill/>
          </a:ln>
        </p:spPr>
      </p:pic>
      <p:sp>
        <p:nvSpPr>
          <p:cNvPr id="301" name="Oval 300"/>
          <p:cNvSpPr/>
          <p:nvPr/>
        </p:nvSpPr>
        <p:spPr>
          <a:xfrm>
            <a:off x="2201040" y="2664360"/>
            <a:ext cx="900000" cy="858960"/>
          </a:xfrm>
          <a:prstGeom prst="ellipse">
            <a:avLst/>
          </a:prstGeom>
          <a:noFill/>
          <a:ln w="1908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54360" rIns="99360" bIns="5436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Rectangle 301"/>
          <p:cNvSpPr/>
          <p:nvPr/>
        </p:nvSpPr>
        <p:spPr>
          <a:xfrm>
            <a:off x="3857040" y="1049760"/>
            <a:ext cx="4788000" cy="1177560"/>
          </a:xfrm>
          <a:prstGeom prst="rect">
            <a:avLst/>
          </a:prstGeom>
          <a:noFill/>
          <a:ln w="1908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03" name="TextBox 302"/>
          <p:cNvSpPr txBox="1"/>
          <p:nvPr/>
        </p:nvSpPr>
        <p:spPr>
          <a:xfrm>
            <a:off x="3934080" y="1302120"/>
            <a:ext cx="4710960" cy="943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</a:rPr>
              <a:t>1. Collect offline operational information </a:t>
            </a:r>
          </a:p>
          <a:p>
            <a:pPr>
              <a:lnSpc>
                <a:spcPct val="100000"/>
              </a:lnSpc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GB" sz="1200" b="0" strike="noStrike" spc="-1">
                <a:solidFill>
                  <a:srgbClr val="000000"/>
                </a:solidFill>
                <a:latin typeface="Arial"/>
              </a:rPr>
              <a:t>2. Generate optimized tasks attribution rules</a:t>
            </a:r>
          </a:p>
          <a:p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</a:rPr>
              <a:t>3. Compile the new rules with the tasks lists received from HCI</a:t>
            </a:r>
          </a:p>
        </p:txBody>
      </p:sp>
      <p:sp>
        <p:nvSpPr>
          <p:cNvPr id="304" name="Straight Connector 303"/>
          <p:cNvSpPr/>
          <p:nvPr/>
        </p:nvSpPr>
        <p:spPr>
          <a:xfrm flipV="1">
            <a:off x="3101040" y="1759320"/>
            <a:ext cx="756000" cy="1332360"/>
          </a:xfrm>
          <a:prstGeom prst="line">
            <a:avLst/>
          </a:prstGeom>
          <a:ln w="0"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Straight Connector 304"/>
          <p:cNvSpPr/>
          <p:nvPr/>
        </p:nvSpPr>
        <p:spPr>
          <a:xfrm flipH="1">
            <a:off x="2093040" y="1579320"/>
            <a:ext cx="1764000" cy="576000"/>
          </a:xfrm>
          <a:prstGeom prst="line">
            <a:avLst/>
          </a:prstGeom>
          <a:ln w="0"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TextBox 305"/>
          <p:cNvSpPr txBox="1"/>
          <p:nvPr/>
        </p:nvSpPr>
        <p:spPr>
          <a:xfrm>
            <a:off x="3934080" y="1049760"/>
            <a:ext cx="4602960" cy="261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GB" sz="1200" b="1" strike="noStrike" spc="-1">
                <a:solidFill>
                  <a:srgbClr val="000000"/>
                </a:solidFill>
                <a:latin typeface="Arial"/>
              </a:rPr>
              <a:t>Optimize tasks distribution</a:t>
            </a:r>
            <a:r>
              <a:rPr lang="en-GB" sz="1200" b="0" strike="noStrike" spc="-1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307" name="Oval 306"/>
          <p:cNvSpPr/>
          <p:nvPr/>
        </p:nvSpPr>
        <p:spPr>
          <a:xfrm>
            <a:off x="1121040" y="1975320"/>
            <a:ext cx="972000" cy="288000"/>
          </a:xfrm>
          <a:prstGeom prst="ellipse">
            <a:avLst/>
          </a:prstGeom>
          <a:noFill/>
          <a:ln w="1908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54360" rIns="99360" bIns="5436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Rectangle 307"/>
          <p:cNvSpPr/>
          <p:nvPr/>
        </p:nvSpPr>
        <p:spPr>
          <a:xfrm>
            <a:off x="3857040" y="2659320"/>
            <a:ext cx="4680000" cy="1368000"/>
          </a:xfrm>
          <a:prstGeom prst="rect">
            <a:avLst/>
          </a:prstGeom>
          <a:noFill/>
          <a:ln w="1908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09" name="TextBox 308"/>
          <p:cNvSpPr txBox="1"/>
          <p:nvPr/>
        </p:nvSpPr>
        <p:spPr>
          <a:xfrm>
            <a:off x="3934080" y="2921760"/>
            <a:ext cx="4602960" cy="1284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GB" sz="1200" b="0" strike="noStrike" spc="-1">
                <a:solidFill>
                  <a:srgbClr val="000000"/>
                </a:solidFill>
                <a:latin typeface="Arial"/>
              </a:rPr>
              <a:t>1. Collect online operational information, e.g. : signal intensity or specific value (IR, NMR, pH-meter,...)</a:t>
            </a:r>
          </a:p>
          <a:p>
            <a:pPr>
              <a:lnSpc>
                <a:spcPct val="100000"/>
              </a:lnSpc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</a:rPr>
              <a:t>2. Define a rule</a:t>
            </a:r>
          </a:p>
          <a:p>
            <a:pPr>
              <a:lnSpc>
                <a:spcPct val="100000"/>
              </a:lnSpc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</a:rPr>
              <a:t>3. Stop the tasks as soon as the rule is activated</a:t>
            </a:r>
          </a:p>
          <a:p>
            <a:pPr>
              <a:lnSpc>
                <a:spcPct val="100000"/>
              </a:lnSpc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TextBox 309"/>
          <p:cNvSpPr txBox="1"/>
          <p:nvPr/>
        </p:nvSpPr>
        <p:spPr>
          <a:xfrm>
            <a:off x="3934080" y="2705760"/>
            <a:ext cx="4602960" cy="261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GB" sz="1200" b="1" strike="noStrike" spc="-1">
                <a:solidFill>
                  <a:srgbClr val="000000"/>
                </a:solidFill>
                <a:latin typeface="Arial"/>
              </a:rPr>
              <a:t>Dynamic scheduling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Straight Connector 310"/>
          <p:cNvSpPr/>
          <p:nvPr/>
        </p:nvSpPr>
        <p:spPr>
          <a:xfrm>
            <a:off x="3101040" y="3091680"/>
            <a:ext cx="756000" cy="0"/>
          </a:xfrm>
          <a:prstGeom prst="line">
            <a:avLst/>
          </a:prstGeom>
          <a:ln w="0"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5000" rIns="90000" bIns="-4500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Straight Connector 311"/>
          <p:cNvSpPr/>
          <p:nvPr/>
        </p:nvSpPr>
        <p:spPr>
          <a:xfrm flipH="1" flipV="1">
            <a:off x="2093040" y="3523320"/>
            <a:ext cx="1764000" cy="396000"/>
          </a:xfrm>
          <a:prstGeom prst="line">
            <a:avLst/>
          </a:prstGeom>
          <a:ln w="0"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Oval 312"/>
          <p:cNvSpPr/>
          <p:nvPr/>
        </p:nvSpPr>
        <p:spPr>
          <a:xfrm>
            <a:off x="1121040" y="2875320"/>
            <a:ext cx="972000" cy="1368000"/>
          </a:xfrm>
          <a:prstGeom prst="ellipse">
            <a:avLst/>
          </a:prstGeom>
          <a:noFill/>
          <a:ln w="1908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54360" rIns="99360" bIns="5436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TextBox 313"/>
          <p:cNvSpPr txBox="1"/>
          <p:nvPr/>
        </p:nvSpPr>
        <p:spPr>
          <a:xfrm>
            <a:off x="3810960" y="4216320"/>
            <a:ext cx="3934080" cy="433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800" b="0" strike="noStrike" spc="-1" dirty="0" err="1">
                <a:solidFill>
                  <a:srgbClr val="000000"/>
                </a:solidFill>
                <a:latin typeface="Arial"/>
              </a:rPr>
              <a:t>BoFire</a:t>
            </a:r>
            <a:r>
              <a:rPr lang="en-GB" sz="800" b="0" strike="noStrike" spc="-1" dirty="0">
                <a:solidFill>
                  <a:srgbClr val="000000"/>
                </a:solidFill>
                <a:latin typeface="Arial"/>
              </a:rPr>
              <a:t> - Bayesian Optimization Framework Intended for Real Experiments (https://</a:t>
            </a:r>
            <a:r>
              <a:rPr lang="en-GB" sz="800" b="0" strike="noStrike" spc="-1" dirty="0" err="1">
                <a:solidFill>
                  <a:srgbClr val="000000"/>
                </a:solidFill>
                <a:latin typeface="Arial"/>
              </a:rPr>
              <a:t>github.com</a:t>
            </a:r>
            <a:r>
              <a:rPr lang="en-GB" sz="800" b="0" strike="noStrike" spc="-1" dirty="0">
                <a:solidFill>
                  <a:srgbClr val="000000"/>
                </a:solidFill>
                <a:latin typeface="Arial"/>
              </a:rPr>
              <a:t>/experimental-design/</a:t>
            </a:r>
            <a:r>
              <a:rPr lang="en-GB" sz="800" b="0" strike="noStrike" spc="-1" dirty="0" err="1">
                <a:solidFill>
                  <a:srgbClr val="000000"/>
                </a:solidFill>
                <a:latin typeface="Arial"/>
              </a:rPr>
              <a:t>bofire</a:t>
            </a:r>
            <a:r>
              <a:rPr lang="en-GB" sz="800" spc="-1" dirty="0">
                <a:solidFill>
                  <a:srgbClr val="000000"/>
                </a:solidFill>
                <a:latin typeface="Arial"/>
              </a:rPr>
              <a:t>)</a:t>
            </a:r>
            <a:endParaRPr lang="en-GB" sz="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24"/>
          <p:cNvSpPr/>
          <p:nvPr/>
        </p:nvSpPr>
        <p:spPr>
          <a:xfrm>
            <a:off x="914400" y="0"/>
            <a:ext cx="7899480" cy="47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2. Algorithms in an automated laboratory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Google Shape;70;p 6"/>
          <p:cNvSpPr/>
          <p:nvPr/>
        </p:nvSpPr>
        <p:spPr>
          <a:xfrm>
            <a:off x="825120" y="425520"/>
            <a:ext cx="6554880" cy="44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" sz="1700" b="1" strike="noStrike" spc="-1">
                <a:solidFill>
                  <a:srgbClr val="000000"/>
                </a:solidFill>
                <a:latin typeface="Arial"/>
                <a:ea typeface="Arial"/>
              </a:rPr>
              <a:t>Lab scheduling / orchestration potential developments</a:t>
            </a:r>
            <a:endParaRPr lang="en-GB" sz="17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7" name="Picture 316"/>
          <p:cNvPicPr/>
          <p:nvPr/>
        </p:nvPicPr>
        <p:blipFill>
          <a:blip r:embed="rId3"/>
          <a:stretch/>
        </p:blipFill>
        <p:spPr>
          <a:xfrm>
            <a:off x="648000" y="1347840"/>
            <a:ext cx="2519640" cy="3456000"/>
          </a:xfrm>
          <a:prstGeom prst="rect">
            <a:avLst/>
          </a:prstGeom>
          <a:ln w="0">
            <a:noFill/>
          </a:ln>
        </p:spPr>
      </p:pic>
      <p:sp>
        <p:nvSpPr>
          <p:cNvPr id="318" name="Oval 317"/>
          <p:cNvSpPr/>
          <p:nvPr/>
        </p:nvSpPr>
        <p:spPr>
          <a:xfrm>
            <a:off x="2124000" y="2900880"/>
            <a:ext cx="900000" cy="858960"/>
          </a:xfrm>
          <a:prstGeom prst="ellipse">
            <a:avLst/>
          </a:prstGeom>
          <a:noFill/>
          <a:ln w="1908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54360" rIns="99360" bIns="5436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Rectangle 318"/>
          <p:cNvSpPr/>
          <p:nvPr/>
        </p:nvSpPr>
        <p:spPr>
          <a:xfrm>
            <a:off x="4104000" y="843480"/>
            <a:ext cx="4680000" cy="1892520"/>
          </a:xfrm>
          <a:prstGeom prst="rect">
            <a:avLst/>
          </a:prstGeom>
          <a:noFill/>
          <a:ln w="1908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20" name="TextBox 319"/>
          <p:cNvSpPr txBox="1"/>
          <p:nvPr/>
        </p:nvSpPr>
        <p:spPr>
          <a:xfrm>
            <a:off x="4181040" y="1069920"/>
            <a:ext cx="4602960" cy="1967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GB" sz="1200" b="0" strike="noStrike" spc="-1">
                <a:solidFill>
                  <a:srgbClr val="000000"/>
                </a:solidFill>
                <a:latin typeface="Arial"/>
              </a:rPr>
              <a:t>1. Automatically process screening results (LC-DAD-MS)</a:t>
            </a:r>
          </a:p>
          <a:p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</a:rPr>
              <a:t>2. Check DB status</a:t>
            </a:r>
          </a:p>
          <a:p>
            <a:pPr>
              <a:lnSpc>
                <a:spcPct val="100000"/>
              </a:lnSpc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</a:rPr>
              <a:t>3. Define best samples to </a:t>
            </a: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analyze</a:t>
            </a:r>
            <a:r>
              <a:rPr lang="en-GB" sz="1200" b="0" strike="noStrike" spc="-1">
                <a:solidFill>
                  <a:srgbClr val="000000"/>
                </a:solidFill>
                <a:latin typeface="Arial"/>
              </a:rPr>
              <a:t> 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</a:rPr>
              <a:t>Quality optimized 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</a:rPr>
              <a:t>Concentration optimized 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</a:rPr>
              <a:t>4. Generates new entries in the HCI for the selected samples</a:t>
            </a:r>
          </a:p>
          <a:p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4181040" y="849600"/>
            <a:ext cx="4602960" cy="261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GB" sz="1200" b="1" strike="noStrike" spc="-1">
                <a:solidFill>
                  <a:srgbClr val="000000"/>
                </a:solidFill>
                <a:latin typeface="Arial"/>
              </a:rPr>
              <a:t>Dynamic sample selection for full characterization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Straight Connector 321"/>
          <p:cNvSpPr/>
          <p:nvPr/>
        </p:nvSpPr>
        <p:spPr>
          <a:xfrm flipV="1">
            <a:off x="3024000" y="2607840"/>
            <a:ext cx="1080000" cy="720720"/>
          </a:xfrm>
          <a:prstGeom prst="line">
            <a:avLst/>
          </a:prstGeom>
          <a:ln w="0"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Straight Connector 322"/>
          <p:cNvSpPr/>
          <p:nvPr/>
        </p:nvSpPr>
        <p:spPr>
          <a:xfrm flipH="1" flipV="1">
            <a:off x="1908000" y="1527840"/>
            <a:ext cx="2196000" cy="180000"/>
          </a:xfrm>
          <a:prstGeom prst="line">
            <a:avLst/>
          </a:prstGeom>
          <a:ln w="0"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Oval 323"/>
          <p:cNvSpPr/>
          <p:nvPr/>
        </p:nvSpPr>
        <p:spPr>
          <a:xfrm>
            <a:off x="1152000" y="1311840"/>
            <a:ext cx="792000" cy="442440"/>
          </a:xfrm>
          <a:prstGeom prst="ellipse">
            <a:avLst/>
          </a:prstGeom>
          <a:noFill/>
          <a:ln w="1908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54360" rIns="99360" bIns="5436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TextBox 324"/>
          <p:cNvSpPr txBox="1"/>
          <p:nvPr/>
        </p:nvSpPr>
        <p:spPr>
          <a:xfrm>
            <a:off x="3420000" y="4680000"/>
            <a:ext cx="4680000" cy="204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800" b="0" strike="noStrike" spc="-1">
                <a:solidFill>
                  <a:srgbClr val="000000"/>
                </a:solidFill>
                <a:latin typeface="Arial"/>
              </a:rPr>
              <a:t>Agilent processing tools, MestreLab MGear, SwissCAT+ developments  </a:t>
            </a:r>
          </a:p>
        </p:txBody>
      </p:sp>
      <p:sp>
        <p:nvSpPr>
          <p:cNvPr id="326" name="Rectangle 325"/>
          <p:cNvSpPr/>
          <p:nvPr/>
        </p:nvSpPr>
        <p:spPr>
          <a:xfrm>
            <a:off x="3708000" y="3327480"/>
            <a:ext cx="2340000" cy="1260360"/>
          </a:xfrm>
          <a:prstGeom prst="rect">
            <a:avLst/>
          </a:prstGeom>
          <a:noFill/>
          <a:ln w="1908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27" name="TextBox 326"/>
          <p:cNvSpPr txBox="1"/>
          <p:nvPr/>
        </p:nvSpPr>
        <p:spPr>
          <a:xfrm>
            <a:off x="3785040" y="3374280"/>
            <a:ext cx="4602960" cy="261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GB" sz="1200" b="1" strike="noStrike" spc="-1">
                <a:solidFill>
                  <a:srgbClr val="000000"/>
                </a:solidFill>
                <a:latin typeface="Arial"/>
              </a:rPr>
              <a:t>Optimize robotic functions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Straight Connector 327"/>
          <p:cNvSpPr/>
          <p:nvPr/>
        </p:nvSpPr>
        <p:spPr>
          <a:xfrm>
            <a:off x="3024000" y="3435840"/>
            <a:ext cx="684000" cy="540000"/>
          </a:xfrm>
          <a:prstGeom prst="line">
            <a:avLst/>
          </a:prstGeom>
          <a:ln w="0">
            <a:solidFill>
              <a:srgbClr val="3465A4"/>
            </a:solidFill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TextBox 328"/>
          <p:cNvSpPr txBox="1"/>
          <p:nvPr/>
        </p:nvSpPr>
        <p:spPr>
          <a:xfrm>
            <a:off x="3785040" y="3734280"/>
            <a:ext cx="2442960" cy="772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GB" sz="1200" b="0" strike="noStrike" spc="-1">
                <a:solidFill>
                  <a:srgbClr val="000000"/>
                </a:solidFill>
                <a:latin typeface="Arial"/>
              </a:rPr>
              <a:t>Optimized 6-axis arms with AI and vision for complex operations such as solid sampling (e.g. aica.tech)</a:t>
            </a:r>
          </a:p>
        </p:txBody>
      </p:sp>
      <p:pic>
        <p:nvPicPr>
          <p:cNvPr id="330" name="Picture 329"/>
          <p:cNvPicPr/>
          <p:nvPr/>
        </p:nvPicPr>
        <p:blipFill>
          <a:blip r:embed="rId4"/>
          <a:stretch/>
        </p:blipFill>
        <p:spPr>
          <a:xfrm>
            <a:off x="6455160" y="2836800"/>
            <a:ext cx="2328840" cy="1823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25"/>
          <p:cNvSpPr/>
          <p:nvPr/>
        </p:nvSpPr>
        <p:spPr>
          <a:xfrm>
            <a:off x="914400" y="0"/>
            <a:ext cx="7899480" cy="47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2. Algorithms in an automated laboratory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Google Shape;70;p 17"/>
          <p:cNvSpPr/>
          <p:nvPr/>
        </p:nvSpPr>
        <p:spPr>
          <a:xfrm>
            <a:off x="825120" y="353520"/>
            <a:ext cx="4465440" cy="44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" sz="1700" b="1" strike="noStrike" spc="-1">
                <a:solidFill>
                  <a:srgbClr val="000000"/>
                </a:solidFill>
                <a:latin typeface="Arial"/>
                <a:ea typeface="Arial"/>
              </a:rPr>
              <a:t>Data processing / elucidation</a:t>
            </a:r>
            <a:endParaRPr lang="en-GB" sz="1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Rectangle 332"/>
          <p:cNvSpPr/>
          <p:nvPr/>
        </p:nvSpPr>
        <p:spPr>
          <a:xfrm>
            <a:off x="1692000" y="1044000"/>
            <a:ext cx="1875600" cy="3512160"/>
          </a:xfrm>
          <a:prstGeom prst="rect">
            <a:avLst/>
          </a:prstGeom>
          <a:noFill/>
          <a:ln w="1908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334" name="Picture 333"/>
          <p:cNvPicPr/>
          <p:nvPr/>
        </p:nvPicPr>
        <p:blipFill>
          <a:blip r:embed="rId3"/>
          <a:stretch/>
        </p:blipFill>
        <p:spPr>
          <a:xfrm>
            <a:off x="4212000" y="1765440"/>
            <a:ext cx="3087360" cy="1619640"/>
          </a:xfrm>
          <a:prstGeom prst="rect">
            <a:avLst/>
          </a:prstGeom>
          <a:ln w="0">
            <a:noFill/>
          </a:ln>
        </p:spPr>
      </p:pic>
      <p:sp>
        <p:nvSpPr>
          <p:cNvPr id="335" name="Rectangle 334"/>
          <p:cNvSpPr/>
          <p:nvPr/>
        </p:nvSpPr>
        <p:spPr>
          <a:xfrm rot="16200000">
            <a:off x="6732000" y="1836000"/>
            <a:ext cx="360000" cy="720000"/>
          </a:xfrm>
          <a:prstGeom prst="rect">
            <a:avLst/>
          </a:prstGeom>
          <a:noFill/>
          <a:ln w="1908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36" name="Straight Connector 335"/>
          <p:cNvSpPr/>
          <p:nvPr/>
        </p:nvSpPr>
        <p:spPr>
          <a:xfrm flipH="1">
            <a:off x="3567600" y="2268000"/>
            <a:ext cx="2984400" cy="900000"/>
          </a:xfrm>
          <a:prstGeom prst="line">
            <a:avLst/>
          </a:prstGeom>
          <a:ln w="1908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54360" rIns="99360" bIns="5436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337" name="Picture 336"/>
          <p:cNvPicPr/>
          <p:nvPr/>
        </p:nvPicPr>
        <p:blipFill>
          <a:blip r:embed="rId4"/>
          <a:stretch/>
        </p:blipFill>
        <p:spPr>
          <a:xfrm>
            <a:off x="2129400" y="1160280"/>
            <a:ext cx="874440" cy="351720"/>
          </a:xfrm>
          <a:prstGeom prst="rect">
            <a:avLst/>
          </a:prstGeom>
          <a:ln w="0">
            <a:noFill/>
          </a:ln>
        </p:spPr>
      </p:pic>
      <p:pic>
        <p:nvPicPr>
          <p:cNvPr id="338" name="Picture 337"/>
          <p:cNvPicPr/>
          <p:nvPr/>
        </p:nvPicPr>
        <p:blipFill>
          <a:blip r:embed="rId5"/>
          <a:stretch/>
        </p:blipFill>
        <p:spPr>
          <a:xfrm>
            <a:off x="2448000" y="1620000"/>
            <a:ext cx="1080000" cy="693360"/>
          </a:xfrm>
          <a:prstGeom prst="rect">
            <a:avLst/>
          </a:prstGeom>
          <a:ln w="0">
            <a:noFill/>
          </a:ln>
        </p:spPr>
      </p:pic>
      <p:pic>
        <p:nvPicPr>
          <p:cNvPr id="339" name="Picture 338"/>
          <p:cNvPicPr/>
          <p:nvPr/>
        </p:nvPicPr>
        <p:blipFill>
          <a:blip r:embed="rId6"/>
          <a:stretch/>
        </p:blipFill>
        <p:spPr>
          <a:xfrm>
            <a:off x="1836000" y="1620000"/>
            <a:ext cx="650160" cy="650160"/>
          </a:xfrm>
          <a:prstGeom prst="rect">
            <a:avLst/>
          </a:prstGeom>
          <a:ln w="0">
            <a:noFill/>
          </a:ln>
        </p:spPr>
      </p:pic>
      <p:sp>
        <p:nvSpPr>
          <p:cNvPr id="340" name="Down Arrow 339"/>
          <p:cNvSpPr/>
          <p:nvPr/>
        </p:nvSpPr>
        <p:spPr>
          <a:xfrm>
            <a:off x="2556000" y="2952000"/>
            <a:ext cx="180000" cy="360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1467E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TextBox 340"/>
          <p:cNvSpPr txBox="1"/>
          <p:nvPr/>
        </p:nvSpPr>
        <p:spPr>
          <a:xfrm>
            <a:off x="1661040" y="3405960"/>
            <a:ext cx="2226960" cy="1114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</a:rPr>
              <a:t>Integrated baseline correction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</a:rPr>
              <a:t>Integrated phase correction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</a:rPr>
              <a:t>Peak fittings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</a:rPr>
              <a:t>Peak data extractions</a:t>
            </a:r>
          </a:p>
        </p:txBody>
      </p:sp>
      <p:pic>
        <p:nvPicPr>
          <p:cNvPr id="342" name="Picture 341"/>
          <p:cNvPicPr/>
          <p:nvPr/>
        </p:nvPicPr>
        <p:blipFill>
          <a:blip r:embed="rId7"/>
          <a:stretch/>
        </p:blipFill>
        <p:spPr>
          <a:xfrm>
            <a:off x="1908000" y="2184120"/>
            <a:ext cx="1428840" cy="803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26"/>
          <p:cNvSpPr/>
          <p:nvPr/>
        </p:nvSpPr>
        <p:spPr>
          <a:xfrm>
            <a:off x="914400" y="0"/>
            <a:ext cx="7899480" cy="47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2. Algorithms in an automated laboratory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Google Shape;70;p 7"/>
          <p:cNvSpPr/>
          <p:nvPr/>
        </p:nvSpPr>
        <p:spPr>
          <a:xfrm>
            <a:off x="825120" y="353520"/>
            <a:ext cx="4465440" cy="44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" sz="1700" b="1" strike="noStrike" spc="-1">
                <a:solidFill>
                  <a:srgbClr val="000000"/>
                </a:solidFill>
                <a:latin typeface="Arial"/>
                <a:ea typeface="Arial"/>
              </a:rPr>
              <a:t>Data processing / elucidation</a:t>
            </a:r>
            <a:endParaRPr lang="en-GB" sz="17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5" name="Picture 344"/>
          <p:cNvPicPr/>
          <p:nvPr/>
        </p:nvPicPr>
        <p:blipFill>
          <a:blip r:embed="rId3"/>
          <a:stretch/>
        </p:blipFill>
        <p:spPr>
          <a:xfrm>
            <a:off x="2916000" y="1656720"/>
            <a:ext cx="1080000" cy="693360"/>
          </a:xfrm>
          <a:prstGeom prst="rect">
            <a:avLst/>
          </a:prstGeom>
          <a:ln w="0">
            <a:noFill/>
          </a:ln>
        </p:spPr>
      </p:pic>
      <p:pic>
        <p:nvPicPr>
          <p:cNvPr id="346" name="Picture 345"/>
          <p:cNvPicPr/>
          <p:nvPr/>
        </p:nvPicPr>
        <p:blipFill>
          <a:blip r:embed="rId4"/>
          <a:stretch/>
        </p:blipFill>
        <p:spPr>
          <a:xfrm>
            <a:off x="2304000" y="1656720"/>
            <a:ext cx="650160" cy="650160"/>
          </a:xfrm>
          <a:prstGeom prst="rect">
            <a:avLst/>
          </a:prstGeom>
          <a:ln w="0">
            <a:noFill/>
          </a:ln>
        </p:spPr>
      </p:pic>
      <p:sp>
        <p:nvSpPr>
          <p:cNvPr id="347" name="Rectangle 346"/>
          <p:cNvSpPr/>
          <p:nvPr/>
        </p:nvSpPr>
        <p:spPr>
          <a:xfrm>
            <a:off x="2232000" y="1080360"/>
            <a:ext cx="1875600" cy="3512160"/>
          </a:xfrm>
          <a:prstGeom prst="rect">
            <a:avLst/>
          </a:prstGeom>
          <a:noFill/>
          <a:ln w="1908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48" name="Down Arrow 347"/>
          <p:cNvSpPr/>
          <p:nvPr/>
        </p:nvSpPr>
        <p:spPr>
          <a:xfrm>
            <a:off x="3096000" y="3024360"/>
            <a:ext cx="180000" cy="360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1467E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TextBox 348"/>
          <p:cNvSpPr txBox="1"/>
          <p:nvPr/>
        </p:nvSpPr>
        <p:spPr>
          <a:xfrm>
            <a:off x="2201040" y="3442320"/>
            <a:ext cx="2226960" cy="1114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</a:rPr>
              <a:t>Automated baseline correction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</a:rPr>
              <a:t>Automated phase correction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</a:rPr>
              <a:t>Peak fittings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</a:rPr>
              <a:t>Peak data extractions</a:t>
            </a:r>
          </a:p>
        </p:txBody>
      </p:sp>
      <p:sp>
        <p:nvSpPr>
          <p:cNvPr id="350" name="Straight Connector 349"/>
          <p:cNvSpPr/>
          <p:nvPr/>
        </p:nvSpPr>
        <p:spPr>
          <a:xfrm>
            <a:off x="4212000" y="2016360"/>
            <a:ext cx="864000" cy="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-54360" rIns="99360" bIns="-5436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Rectangle 350"/>
          <p:cNvSpPr/>
          <p:nvPr/>
        </p:nvSpPr>
        <p:spPr>
          <a:xfrm>
            <a:off x="5076000" y="1571400"/>
            <a:ext cx="2844000" cy="130896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52" name="TextBox 351"/>
          <p:cNvSpPr txBox="1"/>
          <p:nvPr/>
        </p:nvSpPr>
        <p:spPr>
          <a:xfrm>
            <a:off x="5075280" y="1571400"/>
            <a:ext cx="2844720" cy="1308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GB" sz="1400" b="1" strike="noStrike" spc="-1">
                <a:solidFill>
                  <a:srgbClr val="000000"/>
                </a:solidFill>
                <a:latin typeface="Arial"/>
              </a:rPr>
              <a:t>Proprietary formats</a:t>
            </a:r>
            <a:endParaRPr lang="en-GB" sz="1400" b="0" strike="noStrike" spc="-1">
              <a:solidFill>
                <a:srgbClr val="000000"/>
              </a:solidFill>
              <a:latin typeface="Arial"/>
            </a:endParaRPr>
          </a:p>
          <a:p>
            <a:endParaRPr lang="en-GB" sz="14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GB" sz="1400" b="1" strike="noStrike" spc="-1">
                <a:solidFill>
                  <a:srgbClr val="000000"/>
                </a:solidFill>
                <a:latin typeface="Arial"/>
              </a:rPr>
              <a:t>Potentially hidden processing</a:t>
            </a:r>
            <a:endParaRPr lang="en-GB" sz="14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</a:rPr>
              <a:t>zero filling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</a:rPr>
              <a:t>appodization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</a:rPr>
              <a:t>filters</a:t>
            </a:r>
          </a:p>
        </p:txBody>
      </p:sp>
      <p:sp>
        <p:nvSpPr>
          <p:cNvPr id="353" name="Oval 352"/>
          <p:cNvSpPr/>
          <p:nvPr/>
        </p:nvSpPr>
        <p:spPr>
          <a:xfrm>
            <a:off x="2052000" y="992520"/>
            <a:ext cx="2160000" cy="2031840"/>
          </a:xfrm>
          <a:prstGeom prst="ellipse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54360" rIns="99360" bIns="5436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Oval 353"/>
          <p:cNvSpPr/>
          <p:nvPr/>
        </p:nvSpPr>
        <p:spPr>
          <a:xfrm>
            <a:off x="1980360" y="3404520"/>
            <a:ext cx="2231640" cy="1167840"/>
          </a:xfrm>
          <a:prstGeom prst="ellipse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54360" rIns="99360" bIns="5436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Rectangle 354"/>
          <p:cNvSpPr/>
          <p:nvPr/>
        </p:nvSpPr>
        <p:spPr>
          <a:xfrm>
            <a:off x="4896720" y="3443400"/>
            <a:ext cx="2844000" cy="88956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56" name="TextBox 355"/>
          <p:cNvSpPr txBox="1"/>
          <p:nvPr/>
        </p:nvSpPr>
        <p:spPr>
          <a:xfrm>
            <a:off x="4896000" y="3443400"/>
            <a:ext cx="2844720" cy="889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GB" sz="1400" b="1" strike="noStrike" spc="-1">
                <a:solidFill>
                  <a:srgbClr val="000000"/>
                </a:solidFill>
                <a:latin typeface="Arial"/>
              </a:rPr>
              <a:t>Quality control </a:t>
            </a:r>
            <a:endParaRPr lang="en-GB" sz="14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</a:rPr>
              <a:t>extract and report error on fits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</a:rPr>
              <a:t>baseline correction 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</a:rPr>
              <a:t>deconvolution</a:t>
            </a:r>
          </a:p>
        </p:txBody>
      </p:sp>
      <p:sp>
        <p:nvSpPr>
          <p:cNvPr id="357" name="Straight Connector 356"/>
          <p:cNvSpPr/>
          <p:nvPr/>
        </p:nvSpPr>
        <p:spPr>
          <a:xfrm flipV="1">
            <a:off x="4215960" y="3888360"/>
            <a:ext cx="680760" cy="7200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17640" rIns="99360" bIns="1764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8" name="Picture 357"/>
          <p:cNvPicPr/>
          <p:nvPr/>
        </p:nvPicPr>
        <p:blipFill>
          <a:blip r:embed="rId5"/>
          <a:stretch/>
        </p:blipFill>
        <p:spPr>
          <a:xfrm>
            <a:off x="2381400" y="1197000"/>
            <a:ext cx="874440" cy="351720"/>
          </a:xfrm>
          <a:prstGeom prst="rect">
            <a:avLst/>
          </a:prstGeom>
          <a:ln w="0">
            <a:noFill/>
          </a:ln>
        </p:spPr>
      </p:pic>
      <p:pic>
        <p:nvPicPr>
          <p:cNvPr id="359" name="Picture 358"/>
          <p:cNvPicPr/>
          <p:nvPr/>
        </p:nvPicPr>
        <p:blipFill>
          <a:blip r:embed="rId6"/>
          <a:stretch/>
        </p:blipFill>
        <p:spPr>
          <a:xfrm>
            <a:off x="2340000" y="2220840"/>
            <a:ext cx="1428840" cy="803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ustomShape 27"/>
          <p:cNvSpPr/>
          <p:nvPr/>
        </p:nvSpPr>
        <p:spPr>
          <a:xfrm>
            <a:off x="914400" y="0"/>
            <a:ext cx="7899480" cy="47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2. Algorithms in an automated laboratory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Google Shape;70;p 8"/>
          <p:cNvSpPr/>
          <p:nvPr/>
        </p:nvSpPr>
        <p:spPr>
          <a:xfrm>
            <a:off x="825120" y="353520"/>
            <a:ext cx="4465440" cy="44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" sz="1700" b="1" strike="noStrike" spc="-1">
                <a:solidFill>
                  <a:srgbClr val="000000"/>
                </a:solidFill>
                <a:latin typeface="Arial"/>
                <a:ea typeface="Arial"/>
              </a:rPr>
              <a:t>Data processing / elucidation</a:t>
            </a:r>
            <a:endParaRPr lang="en-GB" sz="1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Rectangle 361"/>
          <p:cNvSpPr/>
          <p:nvPr/>
        </p:nvSpPr>
        <p:spPr>
          <a:xfrm>
            <a:off x="644400" y="1039320"/>
            <a:ext cx="1875600" cy="2664000"/>
          </a:xfrm>
          <a:prstGeom prst="rect">
            <a:avLst/>
          </a:prstGeom>
          <a:noFill/>
          <a:ln w="1908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363" name="Picture 362"/>
          <p:cNvPicPr/>
          <p:nvPr/>
        </p:nvPicPr>
        <p:blipFill>
          <a:blip r:embed="rId3"/>
          <a:stretch/>
        </p:blipFill>
        <p:spPr>
          <a:xfrm>
            <a:off x="1813320" y="1075320"/>
            <a:ext cx="595080" cy="1074960"/>
          </a:xfrm>
          <a:prstGeom prst="rect">
            <a:avLst/>
          </a:prstGeom>
          <a:ln w="0">
            <a:noFill/>
          </a:ln>
        </p:spPr>
      </p:pic>
      <p:pic>
        <p:nvPicPr>
          <p:cNvPr id="364" name="Picture 363"/>
          <p:cNvPicPr/>
          <p:nvPr/>
        </p:nvPicPr>
        <p:blipFill>
          <a:blip r:embed="rId4"/>
          <a:stretch/>
        </p:blipFill>
        <p:spPr>
          <a:xfrm>
            <a:off x="765720" y="1395360"/>
            <a:ext cx="974520" cy="322920"/>
          </a:xfrm>
          <a:prstGeom prst="rect">
            <a:avLst/>
          </a:prstGeom>
          <a:ln w="0">
            <a:noFill/>
          </a:ln>
        </p:spPr>
      </p:pic>
      <p:sp>
        <p:nvSpPr>
          <p:cNvPr id="365" name="Down Arrow 364"/>
          <p:cNvSpPr/>
          <p:nvPr/>
        </p:nvSpPr>
        <p:spPr>
          <a:xfrm>
            <a:off x="1508400" y="3019320"/>
            <a:ext cx="180000" cy="360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1467E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TextBox 365"/>
          <p:cNvSpPr txBox="1"/>
          <p:nvPr/>
        </p:nvSpPr>
        <p:spPr>
          <a:xfrm>
            <a:off x="937440" y="3401280"/>
            <a:ext cx="1290960" cy="266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</a:rPr>
              <a:t>XY values</a:t>
            </a:r>
          </a:p>
        </p:txBody>
      </p:sp>
      <p:pic>
        <p:nvPicPr>
          <p:cNvPr id="367" name="Picture 366"/>
          <p:cNvPicPr/>
          <p:nvPr/>
        </p:nvPicPr>
        <p:blipFill>
          <a:blip r:embed="rId5"/>
          <a:srcRect l="21452" t="33427" r="24910" b="37218"/>
          <a:stretch/>
        </p:blipFill>
        <p:spPr>
          <a:xfrm>
            <a:off x="824400" y="2186280"/>
            <a:ext cx="1440000" cy="423360"/>
          </a:xfrm>
          <a:prstGeom prst="rect">
            <a:avLst/>
          </a:prstGeom>
          <a:ln w="0">
            <a:noFill/>
          </a:ln>
        </p:spPr>
      </p:pic>
      <p:sp>
        <p:nvSpPr>
          <p:cNvPr id="368" name="TextBox 367"/>
          <p:cNvSpPr txBox="1"/>
          <p:nvPr/>
        </p:nvSpPr>
        <p:spPr>
          <a:xfrm>
            <a:off x="788400" y="2554200"/>
            <a:ext cx="1578240" cy="290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GB" sz="1400" b="0" strike="noStrike" spc="-1">
                <a:solidFill>
                  <a:srgbClr val="000000"/>
                </a:solidFill>
                <a:latin typeface="Arial"/>
              </a:rPr>
              <a:t>JCAMP-DX (files)</a:t>
            </a:r>
          </a:p>
        </p:txBody>
      </p:sp>
      <p:sp>
        <p:nvSpPr>
          <p:cNvPr id="369" name="Rectangle 368"/>
          <p:cNvSpPr/>
          <p:nvPr/>
        </p:nvSpPr>
        <p:spPr>
          <a:xfrm>
            <a:off x="3236400" y="1111320"/>
            <a:ext cx="5655600" cy="2844000"/>
          </a:xfrm>
          <a:prstGeom prst="rect">
            <a:avLst/>
          </a:prstGeom>
          <a:noFill/>
          <a:ln w="1908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70" name="TextBox 369"/>
          <p:cNvSpPr txBox="1"/>
          <p:nvPr/>
        </p:nvSpPr>
        <p:spPr>
          <a:xfrm>
            <a:off x="3236400" y="1778400"/>
            <a:ext cx="5475600" cy="772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TextBox 370"/>
          <p:cNvSpPr txBox="1"/>
          <p:nvPr/>
        </p:nvSpPr>
        <p:spPr>
          <a:xfrm>
            <a:off x="3236400" y="1202400"/>
            <a:ext cx="4602960" cy="43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GB" sz="1200" b="1" strike="noStrike" spc="-1">
                <a:solidFill>
                  <a:srgbClr val="000000"/>
                </a:solidFill>
                <a:latin typeface="Arial"/>
              </a:rPr>
              <a:t>Non proprietary data format with generic processing and elucidation algorithms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TextBox 371"/>
          <p:cNvSpPr txBox="1"/>
          <p:nvPr/>
        </p:nvSpPr>
        <p:spPr>
          <a:xfrm>
            <a:off x="3236400" y="1706760"/>
            <a:ext cx="5475600" cy="2138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</a:rPr>
              <a:t>1. Process ASM and JDX files with open-sourced algorithms </a:t>
            </a:r>
          </a:p>
          <a:p>
            <a:pPr>
              <a:lnSpc>
                <a:spcPct val="100000"/>
              </a:lnSpc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GB" sz="1200" b="0" strike="noStrike" spc="-1">
                <a:solidFill>
                  <a:srgbClr val="000000"/>
                </a:solidFill>
                <a:latin typeface="Arial"/>
              </a:rPr>
              <a:t>2. Extract peak lists, peak properties </a:t>
            </a:r>
          </a:p>
          <a:p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GB" sz="1200" b="0" strike="noStrike" spc="-1">
                <a:solidFill>
                  <a:srgbClr val="000000"/>
                </a:solidFill>
                <a:latin typeface="Arial"/>
              </a:rPr>
              <a:t>3. Elucidate potential structures using open-sourced algorithms </a:t>
            </a:r>
          </a:p>
          <a:p>
            <a:r>
              <a:rPr lang="en-GB" sz="1200" b="0" strike="noStrike" spc="-1">
                <a:solidFill>
                  <a:srgbClr val="000000"/>
                </a:solidFill>
                <a:latin typeface="Arial"/>
              </a:rPr>
              <a:t>(chem based and/or DL based)</a:t>
            </a:r>
          </a:p>
          <a:p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GB" sz="12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4. </a:t>
            </a:r>
            <a:r>
              <a:rPr lang="en-GB" sz="1200" b="0" strike="noStrike" spc="-1">
                <a:solidFill>
                  <a:srgbClr val="000000"/>
                </a:solidFill>
                <a:latin typeface="Arial"/>
              </a:rPr>
              <a:t>Calculate properties for the potential structures (pKa, LogP....) with AI boosted DFT and  black box tools</a:t>
            </a:r>
          </a:p>
          <a:p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GB" sz="1200" b="0" strike="noStrike" spc="-1">
                <a:solidFill>
                  <a:srgbClr val="000000"/>
                </a:solidFill>
                <a:latin typeface="Arial"/>
              </a:rPr>
              <a:t>5. Compile these information with their respective uncertainty in the data ontology</a:t>
            </a:r>
          </a:p>
        </p:txBody>
      </p:sp>
      <p:sp>
        <p:nvSpPr>
          <p:cNvPr id="373" name="Straight Connector 372"/>
          <p:cNvSpPr/>
          <p:nvPr/>
        </p:nvSpPr>
        <p:spPr>
          <a:xfrm flipV="1">
            <a:off x="2520000" y="2047320"/>
            <a:ext cx="716400" cy="360000"/>
          </a:xfrm>
          <a:prstGeom prst="line">
            <a:avLst/>
          </a:prstGeom>
          <a:ln w="0"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4" name="Picture 373"/>
          <p:cNvPicPr/>
          <p:nvPr/>
        </p:nvPicPr>
        <p:blipFill>
          <a:blip r:embed="rId6"/>
          <a:stretch/>
        </p:blipFill>
        <p:spPr>
          <a:xfrm>
            <a:off x="2006280" y="3883320"/>
            <a:ext cx="585720" cy="812160"/>
          </a:xfrm>
          <a:prstGeom prst="rect">
            <a:avLst/>
          </a:prstGeom>
          <a:ln w="0">
            <a:noFill/>
          </a:ln>
        </p:spPr>
      </p:pic>
      <p:sp>
        <p:nvSpPr>
          <p:cNvPr id="375" name="Straight Connector 374"/>
          <p:cNvSpPr/>
          <p:nvPr/>
        </p:nvSpPr>
        <p:spPr>
          <a:xfrm flipH="1">
            <a:off x="2592000" y="2623320"/>
            <a:ext cx="644400" cy="1620000"/>
          </a:xfrm>
          <a:prstGeom prst="line">
            <a:avLst/>
          </a:prstGeom>
          <a:ln w="0"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Straight Connector 375"/>
          <p:cNvSpPr/>
          <p:nvPr/>
        </p:nvSpPr>
        <p:spPr>
          <a:xfrm>
            <a:off x="1152000" y="3703320"/>
            <a:ext cx="854280" cy="540000"/>
          </a:xfrm>
          <a:prstGeom prst="line">
            <a:avLst/>
          </a:prstGeom>
          <a:ln w="0"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TextBox 376"/>
          <p:cNvSpPr txBox="1"/>
          <p:nvPr/>
        </p:nvSpPr>
        <p:spPr>
          <a:xfrm>
            <a:off x="3236400" y="4109760"/>
            <a:ext cx="4140000" cy="638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GB" sz="1800" b="1" strike="noStrike" spc="-1">
                <a:solidFill>
                  <a:srgbClr val="000000"/>
                </a:solidFill>
                <a:latin typeface="Arial"/>
              </a:rPr>
              <a:t>See section 3 for more details on data processing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ustomShape 28"/>
          <p:cNvSpPr/>
          <p:nvPr/>
        </p:nvSpPr>
        <p:spPr>
          <a:xfrm>
            <a:off x="914400" y="0"/>
            <a:ext cx="7899480" cy="47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2. Algorithms in an automated laboratory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Google Shape;70;p 14"/>
          <p:cNvSpPr/>
          <p:nvPr/>
        </p:nvSpPr>
        <p:spPr>
          <a:xfrm>
            <a:off x="825120" y="322200"/>
            <a:ext cx="4465440" cy="70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" sz="1700" b="1" strike="noStrike" spc="-1">
                <a:solidFill>
                  <a:srgbClr val="000000"/>
                </a:solidFill>
                <a:latin typeface="Arial"/>
                <a:ea typeface="Arial"/>
              </a:rPr>
              <a:t>Generative algorithms</a:t>
            </a:r>
            <a:endParaRPr lang="en-GB" sz="17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" sz="1700" b="1" strike="noStrike" spc="-1">
                <a:solidFill>
                  <a:srgbClr val="000000"/>
                </a:solidFill>
                <a:latin typeface="Arial"/>
                <a:ea typeface="Arial"/>
              </a:rPr>
              <a:t>Closing the loop </a:t>
            </a:r>
            <a:endParaRPr lang="en-GB" sz="17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0" name="Picture 379"/>
          <p:cNvPicPr/>
          <p:nvPr/>
        </p:nvPicPr>
        <p:blipFill>
          <a:blip r:embed="rId3"/>
          <a:stretch/>
        </p:blipFill>
        <p:spPr>
          <a:xfrm>
            <a:off x="3528000" y="1264680"/>
            <a:ext cx="5489280" cy="2879640"/>
          </a:xfrm>
          <a:prstGeom prst="rect">
            <a:avLst/>
          </a:prstGeom>
          <a:ln w="0">
            <a:noFill/>
          </a:ln>
        </p:spPr>
      </p:pic>
      <p:sp>
        <p:nvSpPr>
          <p:cNvPr id="381" name="Rectangle 380"/>
          <p:cNvSpPr/>
          <p:nvPr/>
        </p:nvSpPr>
        <p:spPr>
          <a:xfrm>
            <a:off x="3276000" y="2200680"/>
            <a:ext cx="3240000" cy="1980000"/>
          </a:xfrm>
          <a:prstGeom prst="rect">
            <a:avLst/>
          </a:prstGeom>
          <a:noFill/>
          <a:ln w="1908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82" name="Rectangle 381"/>
          <p:cNvSpPr/>
          <p:nvPr/>
        </p:nvSpPr>
        <p:spPr>
          <a:xfrm>
            <a:off x="3420000" y="1300680"/>
            <a:ext cx="1440000" cy="720000"/>
          </a:xfrm>
          <a:prstGeom prst="rect">
            <a:avLst/>
          </a:prstGeom>
          <a:noFill/>
          <a:ln w="1908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83" name="Freeform 382"/>
          <p:cNvSpPr/>
          <p:nvPr/>
        </p:nvSpPr>
        <p:spPr>
          <a:xfrm rot="16200000">
            <a:off x="2911680" y="1767240"/>
            <a:ext cx="720000" cy="540000"/>
          </a:xfrm>
          <a:custGeom>
            <a:avLst/>
            <a:gdLst>
              <a:gd name="textAreaLeft" fmla="*/ 0 w 720000"/>
              <a:gd name="textAreaRight" fmla="*/ 720360 w 720000"/>
              <a:gd name="textAreaTop" fmla="*/ 0 h 540000"/>
              <a:gd name="textAreaBottom" fmla="*/ 540360 h 54000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5300" y="10800"/>
                </a:moveTo>
                <a:arcTo wR="-5500" hR="-5500" stAng="-10800000" swAng="-10800000"/>
                <a:lnTo>
                  <a:pt x="0" y="10800"/>
                </a:lnTo>
                <a:arcTo wR="10800" hR="10800" stAng="10800000" swAng="10800000"/>
                <a:lnTo>
                  <a:pt x="24300" y="10800"/>
                </a:lnTo>
                <a:lnTo>
                  <a:pt x="18950" y="16150"/>
                </a:lnTo>
                <a:lnTo>
                  <a:pt x="13600" y="1080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TextBox 383"/>
          <p:cNvSpPr txBox="1"/>
          <p:nvPr/>
        </p:nvSpPr>
        <p:spPr>
          <a:xfrm>
            <a:off x="648000" y="1548000"/>
            <a:ext cx="2514960" cy="3024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GB" sz="1200" b="1" strike="noStrike" spc="-1">
                <a:solidFill>
                  <a:srgbClr val="000000"/>
                </a:solidFill>
                <a:latin typeface="Arial"/>
              </a:rPr>
              <a:t>Bayesian Optimization for conditions 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GB" sz="800" b="0" strike="noStrike" spc="-1">
                <a:solidFill>
                  <a:srgbClr val="000000"/>
                </a:solidFill>
                <a:latin typeface="Arial"/>
              </a:rPr>
              <a:t>e.g. BOFIRE</a:t>
            </a:r>
          </a:p>
          <a:p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GB" sz="1200" b="1" strike="noStrike" spc="-1">
                <a:solidFill>
                  <a:srgbClr val="000000"/>
                </a:solidFill>
                <a:latin typeface="Arial"/>
              </a:rPr>
              <a:t>Chemical space explorations 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GB" sz="1200" b="0" strike="noStrike" spc="-1">
                <a:solidFill>
                  <a:srgbClr val="000000"/>
                </a:solidFill>
                <a:latin typeface="Arial"/>
              </a:rPr>
              <a:t>(libraries or de novo)</a:t>
            </a:r>
          </a:p>
          <a:p>
            <a:r>
              <a:rPr lang="en-GB" sz="800" b="0" strike="noStrike" spc="-1">
                <a:solidFill>
                  <a:srgbClr val="000000"/>
                </a:solidFill>
                <a:latin typeface="Arial"/>
              </a:rPr>
              <a:t>e.g. Chem. Sci., 2020, 10.1039/D0SC00554A</a:t>
            </a:r>
          </a:p>
          <a:p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GB" sz="1200" b="1" strike="noStrike" spc="-1">
                <a:solidFill>
                  <a:srgbClr val="000000"/>
                </a:solidFill>
                <a:latin typeface="Arial"/>
              </a:rPr>
              <a:t>Automated retrosynthesis 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GB" sz="800" b="0" strike="noStrike" spc="-1">
                <a:solidFill>
                  <a:srgbClr val="000000"/>
                </a:solidFill>
                <a:latin typeface="Arial"/>
              </a:rPr>
              <a:t>e.g. ChemCrow</a:t>
            </a:r>
          </a:p>
          <a:p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GB" sz="1200" b="1" strike="noStrike" spc="-1">
                <a:solidFill>
                  <a:srgbClr val="000000"/>
                </a:solidFill>
                <a:latin typeface="Arial"/>
              </a:rPr>
              <a:t>Automated protocol 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GB" sz="1200" b="1" strike="noStrike" spc="-1">
                <a:solidFill>
                  <a:srgbClr val="000000"/>
                </a:solidFill>
                <a:latin typeface="Arial"/>
              </a:rPr>
              <a:t>generators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GB" sz="800" b="0" strike="noStrike" spc="-1">
                <a:solidFill>
                  <a:srgbClr val="000000"/>
                </a:solidFill>
                <a:latin typeface="Arial"/>
              </a:rPr>
              <a:t>e.g. Science Advances, 2023, 10.1126/sciadv.adj0461</a:t>
            </a:r>
          </a:p>
          <a:p>
            <a:endParaRPr lang="en-GB" sz="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GB" sz="1400" b="1" strike="noStrike" spc="-1">
                <a:solidFill>
                  <a:srgbClr val="000000"/>
                </a:solidFill>
                <a:latin typeface="Arial"/>
              </a:rPr>
              <a:t>...</a:t>
            </a:r>
            <a:endParaRPr lang="en-GB" sz="1400" b="0" strike="noStrike" spc="-1">
              <a:solidFill>
                <a:srgbClr val="000000"/>
              </a:solidFill>
              <a:latin typeface="Arial"/>
            </a:endParaRPr>
          </a:p>
          <a:p>
            <a:endParaRPr lang="en-GB" sz="1200" b="0" strike="noStrike" spc="-1">
              <a:solidFill>
                <a:srgbClr val="000000"/>
              </a:solidFill>
              <a:latin typeface="Arial"/>
            </a:endParaRPr>
          </a:p>
          <a:p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TextBox 384"/>
          <p:cNvSpPr txBox="1"/>
          <p:nvPr/>
        </p:nvSpPr>
        <p:spPr>
          <a:xfrm>
            <a:off x="3305520" y="967320"/>
            <a:ext cx="1878480" cy="43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GB" sz="1200" b="1" strike="noStrike" spc="-1">
                <a:solidFill>
                  <a:srgbClr val="000000"/>
                </a:solidFill>
                <a:latin typeface="Arial"/>
              </a:rPr>
              <a:t>high-level workflows</a:t>
            </a: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TextBox 385"/>
          <p:cNvSpPr txBox="1"/>
          <p:nvPr/>
        </p:nvSpPr>
        <p:spPr>
          <a:xfrm>
            <a:off x="1440000" y="4356000"/>
            <a:ext cx="6120000" cy="60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GB" sz="1800" b="1" strike="noStrike" spc="-1">
                <a:solidFill>
                  <a:srgbClr val="000000"/>
                </a:solidFill>
                <a:latin typeface="Arial"/>
              </a:rPr>
              <a:t>See next  lecture 12 for more information about these generative algorithms</a:t>
            </a:r>
            <a:r>
              <a:rPr lang="en-GB" sz="1800" b="0" strike="noStrike" spc="-1">
                <a:solidFill>
                  <a:srgbClr val="000000"/>
                </a:solidFill>
                <a:latin typeface="Arial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ustomShape 29"/>
          <p:cNvSpPr/>
          <p:nvPr/>
        </p:nvSpPr>
        <p:spPr>
          <a:xfrm>
            <a:off x="914400" y="0"/>
            <a:ext cx="7899480" cy="47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2. Algorithms in an automated laboratory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Google Shape;70;p 9"/>
          <p:cNvSpPr/>
          <p:nvPr/>
        </p:nvSpPr>
        <p:spPr>
          <a:xfrm>
            <a:off x="825120" y="322200"/>
            <a:ext cx="4465440" cy="44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" sz="1700" b="1" strike="noStrike" spc="-1">
                <a:solidFill>
                  <a:srgbClr val="000000"/>
                </a:solidFill>
                <a:latin typeface="Arial"/>
                <a:ea typeface="Arial"/>
              </a:rPr>
              <a:t>Take home message</a:t>
            </a:r>
            <a:endParaRPr lang="en-GB" sz="1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TextBox 388"/>
          <p:cNvSpPr txBox="1"/>
          <p:nvPr/>
        </p:nvSpPr>
        <p:spPr>
          <a:xfrm>
            <a:off x="900000" y="1023840"/>
            <a:ext cx="7380000" cy="3476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GB" sz="1600" b="1" strike="noStrike" spc="-1">
                <a:solidFill>
                  <a:srgbClr val="000000"/>
                </a:solidFill>
                <a:latin typeface="Arial"/>
              </a:rPr>
              <a:t>3 different families of algorithms in an automated lab : 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  <a:p>
            <a:endParaRPr lang="en-GB" sz="16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GB" sz="1600" b="0" strike="noStrike" spc="-1">
                <a:solidFill>
                  <a:srgbClr val="000000"/>
                </a:solidFill>
                <a:latin typeface="Arial"/>
              </a:rPr>
              <a:t>1. Dedicated to molecular optimization (de novo, library exploration, BO for reaction conditions,...)</a:t>
            </a:r>
          </a:p>
          <a:p>
            <a:endParaRPr lang="en-GB" sz="16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GB" sz="1600" b="0" strike="noStrike" spc="-1">
                <a:solidFill>
                  <a:srgbClr val="000000"/>
                </a:solidFill>
                <a:latin typeface="Arial"/>
              </a:rPr>
              <a:t>2. Dedicated to method optimization (solubility, separation, ...)</a:t>
            </a:r>
          </a:p>
          <a:p>
            <a:endParaRPr lang="en-GB" sz="16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GB" sz="1600" b="0" strike="noStrike" spc="-1">
                <a:solidFill>
                  <a:srgbClr val="000000"/>
                </a:solidFill>
                <a:latin typeface="Arial"/>
              </a:rPr>
              <a:t>3. Dedicated to lab operation optimization (scheduling, robot competencies,...)</a:t>
            </a:r>
          </a:p>
          <a:p>
            <a:endParaRPr lang="en-GB" sz="1600" b="0" strike="noStrike" spc="-1">
              <a:solidFill>
                <a:srgbClr val="000000"/>
              </a:solidFill>
              <a:latin typeface="Arial"/>
            </a:endParaRPr>
          </a:p>
          <a:p>
            <a:endParaRPr lang="en-GB" sz="16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GB" sz="1600" b="1" strike="noStrike" spc="-1">
                <a:solidFill>
                  <a:srgbClr val="000000"/>
                </a:solidFill>
                <a:latin typeface="Arial"/>
              </a:rPr>
              <a:t>They are all necessary to make real the idea of an entirely automated synthetic laboratory.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  <a:p>
            <a:endParaRPr lang="en-GB" sz="16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GB" sz="1600" b="0" strike="noStrike" spc="-1">
                <a:solidFill>
                  <a:srgbClr val="000000"/>
                </a:solidFill>
                <a:latin typeface="Arial"/>
              </a:rPr>
              <a:t>It is interesting to combine AI/ML/DL approaches with different pre-existing tools (e.g. DFT).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905040" y="131040"/>
            <a:ext cx="4789080" cy="106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25" name="CustomShape 3"/>
          <p:cNvSpPr/>
          <p:nvPr/>
        </p:nvSpPr>
        <p:spPr>
          <a:xfrm>
            <a:off x="3024000" y="252000"/>
            <a:ext cx="4536000" cy="4980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45000" rIns="90000" bIns="45000" anchor="t">
            <a:norm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fr-CH" sz="2000" spc="-1" dirty="0">
                <a:solidFill>
                  <a:srgbClr val="413C3A"/>
                </a:solidFill>
                <a:latin typeface="Arial"/>
              </a:rPr>
              <a:t>The </a:t>
            </a:r>
            <a:r>
              <a:rPr lang="fr-CH" sz="2000" spc="-1" dirty="0" err="1">
                <a:solidFill>
                  <a:srgbClr val="413C3A"/>
                </a:solidFill>
                <a:latin typeface="Arial"/>
              </a:rPr>
              <a:t>different</a:t>
            </a:r>
            <a:r>
              <a:rPr lang="fr-CH" sz="2000" spc="-1" dirty="0">
                <a:solidFill>
                  <a:srgbClr val="413C3A"/>
                </a:solidFill>
                <a:latin typeface="Arial"/>
              </a:rPr>
              <a:t> groups of </a:t>
            </a:r>
            <a:r>
              <a:rPr lang="fr-CH" sz="2000" spc="-1" dirty="0" err="1">
                <a:solidFill>
                  <a:srgbClr val="413C3A"/>
                </a:solidFill>
                <a:latin typeface="Arial"/>
              </a:rPr>
              <a:t>algorithms</a:t>
            </a:r>
            <a:r>
              <a:rPr lang="fr-CH" sz="2000" spc="-1" dirty="0">
                <a:solidFill>
                  <a:srgbClr val="413C3A"/>
                </a:solidFill>
                <a:latin typeface="Arial"/>
              </a:rPr>
              <a:t> in an </a:t>
            </a:r>
            <a:r>
              <a:rPr lang="fr-CH" sz="2000" spc="-1" dirty="0" err="1">
                <a:solidFill>
                  <a:srgbClr val="413C3A"/>
                </a:solidFill>
                <a:latin typeface="Arial"/>
              </a:rPr>
              <a:t>automated</a:t>
            </a:r>
            <a:r>
              <a:rPr lang="fr-CH" sz="2000" spc="-1" dirty="0">
                <a:solidFill>
                  <a:srgbClr val="413C3A"/>
                </a:solidFill>
                <a:latin typeface="Arial"/>
              </a:rPr>
              <a:t> </a:t>
            </a:r>
            <a:r>
              <a:rPr lang="fr-CH" sz="2000" spc="-1" dirty="0" err="1">
                <a:solidFill>
                  <a:srgbClr val="413C3A"/>
                </a:solidFill>
                <a:latin typeface="Arial"/>
              </a:rPr>
              <a:t>lab</a:t>
            </a:r>
            <a:endParaRPr lang="fr-CH" sz="2000" spc="-1" dirty="0">
              <a:solidFill>
                <a:srgbClr val="413C3A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pos="0" algn="l"/>
              </a:tabLst>
            </a:pPr>
            <a:endParaRPr lang="fr-CH" sz="2000" spc="-1" dirty="0">
              <a:solidFill>
                <a:srgbClr val="413C3A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fr-CH" sz="2000" spc="-1" dirty="0" err="1">
                <a:solidFill>
                  <a:srgbClr val="413C3A"/>
                </a:solidFill>
                <a:latin typeface="Arial"/>
              </a:rPr>
              <a:t>Closing</a:t>
            </a:r>
            <a:r>
              <a:rPr lang="fr-CH" sz="2000" spc="-1" dirty="0">
                <a:solidFill>
                  <a:srgbClr val="413C3A"/>
                </a:solidFill>
                <a:latin typeface="Arial"/>
              </a:rPr>
              <a:t> the </a:t>
            </a:r>
            <a:r>
              <a:rPr lang="fr-CH" sz="2000" spc="-1" dirty="0" err="1">
                <a:solidFill>
                  <a:srgbClr val="413C3A"/>
                </a:solidFill>
                <a:latin typeface="Arial"/>
              </a:rPr>
              <a:t>loop</a:t>
            </a:r>
            <a:r>
              <a:rPr lang="fr-CH" sz="2000" spc="-1" dirty="0">
                <a:solidFill>
                  <a:srgbClr val="413C3A"/>
                </a:solidFill>
                <a:latin typeface="Arial"/>
              </a:rPr>
              <a:t> </a:t>
            </a:r>
            <a:endParaRPr lang="en-GB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pos="0" algn="l"/>
              </a:tabLst>
            </a:pPr>
            <a:endParaRPr lang="en-GB" sz="2000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pos="0" algn="l"/>
              </a:tabLst>
            </a:pPr>
            <a:endParaRPr lang="en-GB" sz="2000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en-GB" sz="2000" b="0" strike="noStrike" spc="-1" dirty="0">
                <a:solidFill>
                  <a:srgbClr val="000000"/>
                </a:solidFill>
                <a:latin typeface="Arial"/>
              </a:rPr>
              <a:t>Self-dr</a:t>
            </a:r>
            <a:r>
              <a:rPr lang="en-GB" sz="2000" spc="-1" dirty="0">
                <a:solidFill>
                  <a:srgbClr val="000000"/>
                </a:solidFill>
                <a:latin typeface="Arial"/>
              </a:rPr>
              <a:t>iving lab</a:t>
            </a:r>
            <a:endParaRPr lang="en-GB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CustomShape 4"/>
          <p:cNvSpPr/>
          <p:nvPr/>
        </p:nvSpPr>
        <p:spPr>
          <a:xfrm>
            <a:off x="1512000" y="212760"/>
            <a:ext cx="1502280" cy="4646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15000"/>
              </a:lnSpc>
            </a:pPr>
            <a:r>
              <a:rPr lang="en-US" sz="2200" b="1" strike="noStrike" spc="-1">
                <a:solidFill>
                  <a:srgbClr val="FFFFFF"/>
                </a:solidFill>
                <a:latin typeface="Libre Franklin"/>
                <a:ea typeface="Libre Franklin"/>
              </a:rPr>
              <a:t>01</a:t>
            </a:r>
            <a:endParaRPr lang="en-GB" sz="2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lang="en-GB" sz="2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en-US" sz="2200" b="1" strike="noStrike" spc="-1">
                <a:solidFill>
                  <a:srgbClr val="FFFFFF"/>
                </a:solidFill>
                <a:latin typeface="Libre Franklin"/>
                <a:ea typeface="Libre Franklin"/>
              </a:rPr>
              <a:t>02</a:t>
            </a:r>
            <a:endParaRPr lang="en-GB" sz="2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lang="en-GB" sz="2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en-US" sz="2200" b="1" strike="noStrike" spc="-1">
                <a:solidFill>
                  <a:srgbClr val="FFFFFF"/>
                </a:solidFill>
                <a:latin typeface="Libre Franklin"/>
                <a:ea typeface="Libre Franklin"/>
              </a:rPr>
              <a:t>03</a:t>
            </a:r>
            <a:endParaRPr lang="en-GB" sz="2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lang="en-GB" sz="2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50"/>
          <p:cNvSpPr/>
          <p:nvPr/>
        </p:nvSpPr>
        <p:spPr>
          <a:xfrm>
            <a:off x="914400" y="0"/>
            <a:ext cx="7899480" cy="47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3. Data processing </a:t>
            </a: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- new algorithms for processing and elucidation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54" name="Picture 453"/>
          <p:cNvPicPr/>
          <p:nvPr/>
        </p:nvPicPr>
        <p:blipFill>
          <a:blip r:embed="rId3"/>
          <a:stretch/>
        </p:blipFill>
        <p:spPr>
          <a:xfrm>
            <a:off x="1080000" y="622800"/>
            <a:ext cx="2068920" cy="3013200"/>
          </a:xfrm>
          <a:prstGeom prst="rect">
            <a:avLst/>
          </a:prstGeom>
          <a:ln w="0">
            <a:noFill/>
          </a:ln>
        </p:spPr>
      </p:pic>
      <p:sp>
        <p:nvSpPr>
          <p:cNvPr id="455" name="Right Arrow 454"/>
          <p:cNvSpPr/>
          <p:nvPr/>
        </p:nvSpPr>
        <p:spPr>
          <a:xfrm>
            <a:off x="3240000" y="2556000"/>
            <a:ext cx="360000" cy="180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56" name="Picture 455"/>
          <p:cNvPicPr/>
          <p:nvPr/>
        </p:nvPicPr>
        <p:blipFill>
          <a:blip r:embed="rId4"/>
          <a:stretch/>
        </p:blipFill>
        <p:spPr>
          <a:xfrm>
            <a:off x="3874320" y="720000"/>
            <a:ext cx="4765680" cy="3983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Picture 456"/>
          <p:cNvPicPr/>
          <p:nvPr/>
        </p:nvPicPr>
        <p:blipFill>
          <a:blip r:embed="rId3"/>
          <a:stretch/>
        </p:blipFill>
        <p:spPr>
          <a:xfrm>
            <a:off x="4068000" y="648000"/>
            <a:ext cx="4320000" cy="3611160"/>
          </a:xfrm>
          <a:prstGeom prst="rect">
            <a:avLst/>
          </a:prstGeom>
          <a:ln w="0">
            <a:noFill/>
          </a:ln>
        </p:spPr>
      </p:pic>
      <p:sp>
        <p:nvSpPr>
          <p:cNvPr id="458" name="CustomShape 52"/>
          <p:cNvSpPr/>
          <p:nvPr/>
        </p:nvSpPr>
        <p:spPr>
          <a:xfrm>
            <a:off x="914400" y="0"/>
            <a:ext cx="7899480" cy="47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3. Data processing </a:t>
            </a: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- new algorithms for processing and elucidation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59" name="Picture 458"/>
          <p:cNvPicPr/>
          <p:nvPr/>
        </p:nvPicPr>
        <p:blipFill>
          <a:blip r:embed="rId4"/>
          <a:stretch/>
        </p:blipFill>
        <p:spPr>
          <a:xfrm>
            <a:off x="1440000" y="720000"/>
            <a:ext cx="2088000" cy="3522600"/>
          </a:xfrm>
          <a:prstGeom prst="rect">
            <a:avLst/>
          </a:prstGeom>
          <a:ln w="0">
            <a:noFill/>
          </a:ln>
        </p:spPr>
      </p:pic>
      <p:sp>
        <p:nvSpPr>
          <p:cNvPr id="460" name="TextBox 459"/>
          <p:cNvSpPr txBox="1"/>
          <p:nvPr/>
        </p:nvSpPr>
        <p:spPr>
          <a:xfrm>
            <a:off x="1001160" y="4356000"/>
            <a:ext cx="5910840" cy="46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GB" sz="1000" b="0" strike="noStrike" spc="-1">
                <a:solidFill>
                  <a:srgbClr val="000000"/>
                </a:solidFill>
                <a:latin typeface="Arial"/>
              </a:rPr>
              <a:t>Deep learning-based phase and baseline correction, of 1D 1H NMR Spectra, Simon Bruderer, Federico Paruzzo and Christine Bolliger, Bruker Switzerland AG, 8117 Fällanden, Switzerland.</a:t>
            </a:r>
          </a:p>
        </p:txBody>
      </p:sp>
      <p:sp>
        <p:nvSpPr>
          <p:cNvPr id="461" name="Rectangle 460"/>
          <p:cNvSpPr/>
          <p:nvPr/>
        </p:nvSpPr>
        <p:spPr>
          <a:xfrm>
            <a:off x="4428000" y="1980000"/>
            <a:ext cx="1512000" cy="54000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54360" rIns="99360" bIns="5436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Picture 461"/>
          <p:cNvPicPr/>
          <p:nvPr/>
        </p:nvPicPr>
        <p:blipFill>
          <a:blip r:embed="rId3"/>
          <a:stretch/>
        </p:blipFill>
        <p:spPr>
          <a:xfrm>
            <a:off x="4248000" y="612360"/>
            <a:ext cx="4320000" cy="3611160"/>
          </a:xfrm>
          <a:prstGeom prst="rect">
            <a:avLst/>
          </a:prstGeom>
          <a:ln w="0">
            <a:noFill/>
          </a:ln>
        </p:spPr>
      </p:pic>
      <p:sp>
        <p:nvSpPr>
          <p:cNvPr id="463" name="CustomShape 53"/>
          <p:cNvSpPr/>
          <p:nvPr/>
        </p:nvSpPr>
        <p:spPr>
          <a:xfrm>
            <a:off x="914400" y="0"/>
            <a:ext cx="7899480" cy="47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3. Data processing </a:t>
            </a: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- new algorithms for processing and elucidation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4" name="TextBox 463"/>
          <p:cNvSpPr txBox="1"/>
          <p:nvPr/>
        </p:nvSpPr>
        <p:spPr>
          <a:xfrm>
            <a:off x="1181160" y="4320000"/>
            <a:ext cx="5910840" cy="515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GB" sz="1000" b="0" strike="noStrike" spc="-1">
                <a:solidFill>
                  <a:srgbClr val="000000"/>
                </a:solidFill>
                <a:latin typeface="Arial"/>
              </a:rPr>
              <a:t>Li, DW., Hansen, A.L., Yuan, C. et al. DEEP picker is a deep neural network for accurate deconvolution of complex two-dimensional NMR spectra. Nat Commun 12, 5229 (2021). https://doi.org/10.1038/s41467-021-25496-5</a:t>
            </a:r>
          </a:p>
        </p:txBody>
      </p:sp>
      <p:sp>
        <p:nvSpPr>
          <p:cNvPr id="465" name="Rectangle 464"/>
          <p:cNvSpPr/>
          <p:nvPr/>
        </p:nvSpPr>
        <p:spPr>
          <a:xfrm>
            <a:off x="4644000" y="2664000"/>
            <a:ext cx="1512000" cy="54000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54360" rIns="99360" bIns="5436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6" name="Picture 465"/>
          <p:cNvPicPr/>
          <p:nvPr/>
        </p:nvPicPr>
        <p:blipFill>
          <a:blip r:embed="rId4"/>
          <a:stretch/>
        </p:blipFill>
        <p:spPr>
          <a:xfrm>
            <a:off x="1219320" y="864000"/>
            <a:ext cx="2920680" cy="3136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Picture 466"/>
          <p:cNvPicPr/>
          <p:nvPr/>
        </p:nvPicPr>
        <p:blipFill>
          <a:blip r:embed="rId3"/>
          <a:stretch/>
        </p:blipFill>
        <p:spPr>
          <a:xfrm>
            <a:off x="4068000" y="648360"/>
            <a:ext cx="4320000" cy="3611160"/>
          </a:xfrm>
          <a:prstGeom prst="rect">
            <a:avLst/>
          </a:prstGeom>
          <a:ln w="0">
            <a:noFill/>
          </a:ln>
        </p:spPr>
      </p:pic>
      <p:sp>
        <p:nvSpPr>
          <p:cNvPr id="468" name="CustomShape 54"/>
          <p:cNvSpPr/>
          <p:nvPr/>
        </p:nvSpPr>
        <p:spPr>
          <a:xfrm>
            <a:off x="914400" y="0"/>
            <a:ext cx="7899480" cy="47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3. Data processing </a:t>
            </a: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- new algorithms for processing and elucidation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9" name="TextBox 468"/>
          <p:cNvSpPr txBox="1"/>
          <p:nvPr/>
        </p:nvSpPr>
        <p:spPr>
          <a:xfrm>
            <a:off x="4068000" y="4212000"/>
            <a:ext cx="4860000" cy="515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GB" sz="1000" b="0" strike="noStrike" spc="-1">
                <a:solidFill>
                  <a:srgbClr val="000000"/>
                </a:solidFill>
                <a:latin typeface="Arial"/>
              </a:rPr>
              <a:t>Tsugawa, H., Cajka, T., Kind, T. et al. MS-DIAL: data-independent MS/MS deconvolution for comprehensive metabolome analysis. Nat Methods 12, 523–526 (2015). https://doi.org/10.1038/nmeth.3393</a:t>
            </a:r>
          </a:p>
        </p:txBody>
      </p:sp>
      <p:sp>
        <p:nvSpPr>
          <p:cNvPr id="470" name="Rectangle 469"/>
          <p:cNvSpPr/>
          <p:nvPr/>
        </p:nvSpPr>
        <p:spPr>
          <a:xfrm>
            <a:off x="6372000" y="2700000"/>
            <a:ext cx="1512000" cy="54000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54360" rIns="99360" bIns="5436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1" name="Picture 470"/>
          <p:cNvPicPr/>
          <p:nvPr/>
        </p:nvPicPr>
        <p:blipFill>
          <a:blip r:embed="rId4"/>
          <a:stretch/>
        </p:blipFill>
        <p:spPr>
          <a:xfrm>
            <a:off x="1080000" y="540000"/>
            <a:ext cx="2880000" cy="4462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Picture 471"/>
          <p:cNvPicPr/>
          <p:nvPr/>
        </p:nvPicPr>
        <p:blipFill>
          <a:blip r:embed="rId3"/>
          <a:stretch/>
        </p:blipFill>
        <p:spPr>
          <a:xfrm>
            <a:off x="4788000" y="528840"/>
            <a:ext cx="4320000" cy="3611160"/>
          </a:xfrm>
          <a:prstGeom prst="rect">
            <a:avLst/>
          </a:prstGeom>
          <a:ln w="0">
            <a:noFill/>
          </a:ln>
        </p:spPr>
      </p:pic>
      <p:sp>
        <p:nvSpPr>
          <p:cNvPr id="473" name="Rectangle 472"/>
          <p:cNvSpPr/>
          <p:nvPr/>
        </p:nvSpPr>
        <p:spPr>
          <a:xfrm>
            <a:off x="7128000" y="3240000"/>
            <a:ext cx="1260000" cy="54000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54360" rIns="99360" bIns="54360" anchor="ctr">
            <a:noAutofit/>
          </a:bodyPr>
          <a:lstStyle/>
          <a:p>
            <a:pPr algn="ctr"/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4" name="CustomShape 49"/>
          <p:cNvSpPr/>
          <p:nvPr/>
        </p:nvSpPr>
        <p:spPr>
          <a:xfrm>
            <a:off x="914400" y="0"/>
            <a:ext cx="7899480" cy="47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3. Data processing </a:t>
            </a: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- structure elucidation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5" name="Picture 474"/>
          <p:cNvPicPr/>
          <p:nvPr/>
        </p:nvPicPr>
        <p:blipFill>
          <a:blip r:embed="rId4"/>
          <a:stretch/>
        </p:blipFill>
        <p:spPr>
          <a:xfrm>
            <a:off x="180000" y="1943280"/>
            <a:ext cx="4500000" cy="1073880"/>
          </a:xfrm>
          <a:prstGeom prst="rect">
            <a:avLst/>
          </a:prstGeom>
          <a:ln w="0">
            <a:noFill/>
          </a:ln>
        </p:spPr>
      </p:pic>
      <p:sp>
        <p:nvSpPr>
          <p:cNvPr id="476" name="TextBox 475"/>
          <p:cNvSpPr txBox="1"/>
          <p:nvPr/>
        </p:nvSpPr>
        <p:spPr>
          <a:xfrm>
            <a:off x="863280" y="4373280"/>
            <a:ext cx="6696720" cy="374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GB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Matevž Pesek, Andraž Juvan et al. </a:t>
            </a:r>
            <a:r>
              <a:rPr lang="en-GB" sz="10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Automated Structure Elucidation of Organic  Molecules Based on IR, 1H NMR, 13C NMR, and MS Data, J. Chem. Inf. Model. 2021, 61, 2, 756–763</a:t>
            </a:r>
            <a:endParaRPr lang="en-GB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Picture 476"/>
          <p:cNvPicPr/>
          <p:nvPr/>
        </p:nvPicPr>
        <p:blipFill>
          <a:blip r:embed="rId3"/>
          <a:stretch/>
        </p:blipFill>
        <p:spPr>
          <a:xfrm>
            <a:off x="4752000" y="528840"/>
            <a:ext cx="4320000" cy="3611160"/>
          </a:xfrm>
          <a:prstGeom prst="rect">
            <a:avLst/>
          </a:prstGeom>
          <a:ln w="0">
            <a:noFill/>
          </a:ln>
        </p:spPr>
      </p:pic>
      <p:sp>
        <p:nvSpPr>
          <p:cNvPr id="478" name="Rectangle 477"/>
          <p:cNvSpPr/>
          <p:nvPr/>
        </p:nvSpPr>
        <p:spPr>
          <a:xfrm>
            <a:off x="5328000" y="3240000"/>
            <a:ext cx="1260000" cy="61200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54360" rIns="99360" bIns="5436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9" name="CustomShape 55"/>
          <p:cNvSpPr/>
          <p:nvPr/>
        </p:nvSpPr>
        <p:spPr>
          <a:xfrm>
            <a:off x="914400" y="0"/>
            <a:ext cx="7899480" cy="47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3. Data processing </a:t>
            </a: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- structure elucidation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0" name="TextBox 479"/>
          <p:cNvSpPr txBox="1"/>
          <p:nvPr/>
        </p:nvSpPr>
        <p:spPr>
          <a:xfrm>
            <a:off x="863280" y="4373280"/>
            <a:ext cx="6696720" cy="374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GB" sz="1000" b="0" strike="noStrike" spc="-1">
                <a:solidFill>
                  <a:srgbClr val="000000"/>
                </a:solidFill>
                <a:latin typeface="Arial"/>
              </a:rPr>
              <a:t>Litsa, E.E., Chenthamarakshan, V., Das, P. et al. An end-to-end deep learning framework for translating mass spectra to de-novo molecules. Commun Chem 6, 132 (2023). https://doi.org/10.1038/s42004-023-00932-3</a:t>
            </a:r>
          </a:p>
        </p:txBody>
      </p:sp>
      <p:pic>
        <p:nvPicPr>
          <p:cNvPr id="481" name="Picture 480"/>
          <p:cNvPicPr/>
          <p:nvPr/>
        </p:nvPicPr>
        <p:blipFill>
          <a:blip r:embed="rId4"/>
          <a:stretch/>
        </p:blipFill>
        <p:spPr>
          <a:xfrm>
            <a:off x="720360" y="892440"/>
            <a:ext cx="3779640" cy="3211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CustomShape 2"/>
          <p:cNvSpPr/>
          <p:nvPr/>
        </p:nvSpPr>
        <p:spPr>
          <a:xfrm>
            <a:off x="905040" y="1182600"/>
            <a:ext cx="3836520" cy="3416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45000" rIns="90000" bIns="45000" anchor="t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3" name="CustomShape 3"/>
          <p:cNvSpPr/>
          <p:nvPr/>
        </p:nvSpPr>
        <p:spPr>
          <a:xfrm>
            <a:off x="6113880" y="1486800"/>
            <a:ext cx="2576160" cy="82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  <a:ea typeface="Arial"/>
              </a:rPr>
              <a:t>Thanks to</a:t>
            </a:r>
            <a:endParaRPr lang="en-GB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GB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Arial"/>
              </a:rPr>
              <a:t>        Swiss CAT+ team &amp; partners</a:t>
            </a: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en-GB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84" name="Google Shape;588;g188ccef4cda_0_154"/>
          <p:cNvPicPr/>
          <p:nvPr/>
        </p:nvPicPr>
        <p:blipFill>
          <a:blip r:embed="rId3"/>
          <a:stretch/>
        </p:blipFill>
        <p:spPr>
          <a:xfrm>
            <a:off x="6201000" y="2952360"/>
            <a:ext cx="696240" cy="187200"/>
          </a:xfrm>
          <a:prstGeom prst="rect">
            <a:avLst/>
          </a:prstGeom>
          <a:ln w="0">
            <a:noFill/>
          </a:ln>
        </p:spPr>
      </p:pic>
      <p:pic>
        <p:nvPicPr>
          <p:cNvPr id="485" name="Google Shape;589;g188ccef4cda_0_154"/>
          <p:cNvPicPr/>
          <p:nvPr/>
        </p:nvPicPr>
        <p:blipFill>
          <a:blip r:embed="rId4"/>
          <a:stretch/>
        </p:blipFill>
        <p:spPr>
          <a:xfrm>
            <a:off x="6201000" y="2479680"/>
            <a:ext cx="1284840" cy="313200"/>
          </a:xfrm>
          <a:prstGeom prst="rect">
            <a:avLst/>
          </a:prstGeom>
          <a:ln w="0">
            <a:noFill/>
          </a:ln>
        </p:spPr>
      </p:pic>
      <p:pic>
        <p:nvPicPr>
          <p:cNvPr id="486" name="Google Shape;590;g188ccef4cda_0_154"/>
          <p:cNvPicPr/>
          <p:nvPr/>
        </p:nvPicPr>
        <p:blipFill>
          <a:blip r:embed="rId5"/>
          <a:stretch/>
        </p:blipFill>
        <p:spPr>
          <a:xfrm>
            <a:off x="6201000" y="2031120"/>
            <a:ext cx="201240" cy="187200"/>
          </a:xfrm>
          <a:prstGeom prst="rect">
            <a:avLst/>
          </a:prstGeom>
          <a:ln w="0">
            <a:noFill/>
          </a:ln>
        </p:spPr>
      </p:pic>
      <p:pic>
        <p:nvPicPr>
          <p:cNvPr id="487" name="Google Shape;591;g188ccef4cda_0_154"/>
          <p:cNvPicPr/>
          <p:nvPr/>
        </p:nvPicPr>
        <p:blipFill>
          <a:blip r:embed="rId6"/>
          <a:stretch/>
        </p:blipFill>
        <p:spPr>
          <a:xfrm>
            <a:off x="6146640" y="3340080"/>
            <a:ext cx="559800" cy="236160"/>
          </a:xfrm>
          <a:prstGeom prst="rect">
            <a:avLst/>
          </a:prstGeom>
          <a:ln w="0">
            <a:noFill/>
          </a:ln>
        </p:spPr>
      </p:pic>
      <p:pic>
        <p:nvPicPr>
          <p:cNvPr id="488" name="Google Shape;592;g188ccef4cda_0_154"/>
          <p:cNvPicPr/>
          <p:nvPr/>
        </p:nvPicPr>
        <p:blipFill>
          <a:blip r:embed="rId7"/>
          <a:srcRect l="8536" t="21400" r="4889" b="22488"/>
          <a:stretch/>
        </p:blipFill>
        <p:spPr>
          <a:xfrm>
            <a:off x="6167880" y="3709440"/>
            <a:ext cx="729720" cy="257400"/>
          </a:xfrm>
          <a:prstGeom prst="rect">
            <a:avLst/>
          </a:prstGeom>
          <a:ln w="0">
            <a:noFill/>
          </a:ln>
        </p:spPr>
      </p:pic>
      <p:sp>
        <p:nvSpPr>
          <p:cNvPr id="489" name="CustomShape 4"/>
          <p:cNvSpPr/>
          <p:nvPr/>
        </p:nvSpPr>
        <p:spPr>
          <a:xfrm>
            <a:off x="6113880" y="1244160"/>
            <a:ext cx="360" cy="3299400"/>
          </a:xfrm>
          <a:custGeom>
            <a:avLst/>
            <a:gdLst>
              <a:gd name="textAreaLeft" fmla="*/ 0 w 360"/>
              <a:gd name="textAreaRight" fmla="*/ 2880 w 360"/>
              <a:gd name="textAreaTop" fmla="*/ 0 h 3299400"/>
              <a:gd name="textAreaBottom" fmla="*/ 3300480 h 329940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13C3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90" name="CustomShape 6"/>
          <p:cNvSpPr/>
          <p:nvPr/>
        </p:nvSpPr>
        <p:spPr>
          <a:xfrm>
            <a:off x="906120" y="153720"/>
            <a:ext cx="5133240" cy="106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0" rIns="72000" bIns="46800" anchor="t">
            <a:norm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en-US" sz="2800" b="1" strike="noStrike" spc="-1">
                <a:solidFill>
                  <a:srgbClr val="413C3A"/>
                </a:solidFill>
                <a:latin typeface="Arial"/>
                <a:ea typeface="Libre Franklin"/>
              </a:rPr>
              <a:t>Next week</a:t>
            </a:r>
            <a:endParaRPr lang="en-GB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1" name="TextBox 490"/>
          <p:cNvSpPr txBox="1"/>
          <p:nvPr/>
        </p:nvSpPr>
        <p:spPr>
          <a:xfrm>
            <a:off x="1260000" y="1620000"/>
            <a:ext cx="3960000" cy="1370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GB" sz="1800" b="1" strike="noStrike" spc="-1">
                <a:solidFill>
                  <a:srgbClr val="000000"/>
                </a:solidFill>
                <a:latin typeface="Arial"/>
              </a:rPr>
              <a:t>Chemistry generative algorithms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GB" sz="1800" b="0" strike="noStrike" spc="-1">
                <a:solidFill>
                  <a:srgbClr val="000000"/>
                </a:solidFill>
                <a:latin typeface="Arial"/>
              </a:rPr>
              <a:t>Dr Patrick Ruch </a:t>
            </a:r>
          </a:p>
          <a:p>
            <a:r>
              <a:rPr lang="en-GB" sz="1800" b="0" strike="noStrike" spc="-1">
                <a:solidFill>
                  <a:srgbClr val="000000"/>
                </a:solidFill>
                <a:latin typeface="Arial"/>
              </a:rPr>
              <a:t>IBM Research Zurich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1"/>
          <p:cNvSpPr/>
          <p:nvPr/>
        </p:nvSpPr>
        <p:spPr>
          <a:xfrm>
            <a:off x="4572000" y="777960"/>
            <a:ext cx="4572000" cy="178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0" rIns="72000" bIns="46800" anchor="ctr">
            <a:normAutofit lnSpcReduction="10000"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pos="0" algn="l"/>
              </a:tabLst>
            </a:pP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en-US" sz="3200" b="1" strike="noStrike" spc="-1" dirty="0">
                <a:solidFill>
                  <a:srgbClr val="FFFFFF"/>
                </a:solidFill>
                <a:latin typeface="Arial"/>
                <a:ea typeface="Libre Franklin"/>
              </a:rPr>
              <a:t>1. </a:t>
            </a:r>
            <a:r>
              <a:rPr lang="fr-CH" sz="3200" b="1" spc="-1" dirty="0">
                <a:solidFill>
                  <a:srgbClr val="FFFFFF"/>
                </a:solidFill>
                <a:latin typeface="Arial"/>
              </a:rPr>
              <a:t>The </a:t>
            </a:r>
            <a:r>
              <a:rPr lang="fr-CH" sz="3200" b="1" spc="-1" dirty="0" err="1">
                <a:solidFill>
                  <a:srgbClr val="FFFFFF"/>
                </a:solidFill>
                <a:latin typeface="Arial"/>
              </a:rPr>
              <a:t>different</a:t>
            </a:r>
            <a:r>
              <a:rPr lang="fr-CH" sz="3200" b="1" spc="-1" dirty="0">
                <a:solidFill>
                  <a:srgbClr val="FFFFFF"/>
                </a:solidFill>
                <a:latin typeface="Arial"/>
              </a:rPr>
              <a:t> groups of </a:t>
            </a:r>
            <a:r>
              <a:rPr lang="fr-CH" sz="3200" b="1" spc="-1" dirty="0" err="1">
                <a:solidFill>
                  <a:srgbClr val="FFFFFF"/>
                </a:solidFill>
                <a:latin typeface="Arial"/>
              </a:rPr>
              <a:t>algorithms</a:t>
            </a:r>
            <a:r>
              <a:rPr lang="fr-CH" sz="3200" b="1" spc="-1" dirty="0">
                <a:solidFill>
                  <a:srgbClr val="FFFFFF"/>
                </a:solidFill>
                <a:latin typeface="Arial"/>
              </a:rPr>
              <a:t> in an </a:t>
            </a:r>
            <a:r>
              <a:rPr lang="fr-CH" sz="3200" b="1" spc="-1" dirty="0" err="1">
                <a:solidFill>
                  <a:srgbClr val="FFFFFF"/>
                </a:solidFill>
                <a:latin typeface="Arial"/>
              </a:rPr>
              <a:t>automated</a:t>
            </a:r>
            <a:r>
              <a:rPr lang="fr-CH" sz="3200" b="1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fr-CH" sz="3200" b="1" spc="-1" dirty="0" err="1">
                <a:solidFill>
                  <a:srgbClr val="FFFFFF"/>
                </a:solidFill>
                <a:latin typeface="Arial"/>
              </a:rPr>
              <a:t>lab</a:t>
            </a:r>
            <a:endParaRPr lang="fr-CH" sz="3200" b="1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pos="0" algn="l"/>
              </a:tabLst>
            </a:pPr>
            <a:endParaRPr lang="en-GB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CustomShape 12"/>
          <p:cNvSpPr/>
          <p:nvPr/>
        </p:nvSpPr>
        <p:spPr>
          <a:xfrm>
            <a:off x="4572000" y="2571840"/>
            <a:ext cx="4047480" cy="2144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54" name="CustomShape 14"/>
          <p:cNvSpPr/>
          <p:nvPr/>
        </p:nvSpPr>
        <p:spPr>
          <a:xfrm rot="16200000">
            <a:off x="-1220760" y="2789640"/>
            <a:ext cx="3329640" cy="90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24E08E-A5FD-2A59-A159-67433D38B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060" y="-90"/>
            <a:ext cx="367794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20"/>
          <p:cNvSpPr/>
          <p:nvPr/>
        </p:nvSpPr>
        <p:spPr>
          <a:xfrm>
            <a:off x="914400" y="0"/>
            <a:ext cx="7899480" cy="47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r>
              <a:rPr lang="en-US" sz="2200" b="1" strike="noStrike" spc="-1" dirty="0">
                <a:latin typeface="Arial"/>
                <a:ea typeface="Libre Franklin"/>
              </a:rPr>
              <a:t>1. </a:t>
            </a:r>
            <a:r>
              <a:rPr lang="fr-CH" sz="2200" b="1" spc="-1" dirty="0">
                <a:latin typeface="Arial"/>
              </a:rPr>
              <a:t>The </a:t>
            </a:r>
            <a:r>
              <a:rPr lang="fr-CH" sz="2200" b="1" spc="-1" dirty="0" err="1">
                <a:latin typeface="Arial"/>
              </a:rPr>
              <a:t>different</a:t>
            </a:r>
            <a:r>
              <a:rPr lang="fr-CH" sz="2200" b="1" spc="-1" dirty="0">
                <a:latin typeface="Arial"/>
              </a:rPr>
              <a:t> groups of </a:t>
            </a:r>
            <a:r>
              <a:rPr lang="fr-CH" sz="2200" b="1" spc="-1" dirty="0" err="1">
                <a:latin typeface="Arial"/>
              </a:rPr>
              <a:t>algorithms</a:t>
            </a:r>
            <a:r>
              <a:rPr lang="fr-CH" sz="2200" b="1" spc="-1" dirty="0">
                <a:latin typeface="Arial"/>
              </a:rPr>
              <a:t> in an </a:t>
            </a:r>
            <a:r>
              <a:rPr lang="fr-CH" sz="2200" b="1" spc="-1" dirty="0" err="1">
                <a:latin typeface="Arial"/>
              </a:rPr>
              <a:t>automated</a:t>
            </a:r>
            <a:r>
              <a:rPr lang="fr-CH" sz="2200" b="1" spc="-1" dirty="0">
                <a:latin typeface="Arial"/>
              </a:rPr>
              <a:t> </a:t>
            </a:r>
            <a:r>
              <a:rPr lang="fr-CH" sz="2200" b="1" spc="-1" dirty="0" err="1">
                <a:latin typeface="Arial"/>
              </a:rPr>
              <a:t>lab</a:t>
            </a:r>
            <a:endParaRPr lang="fr-CH" sz="2200" b="1" spc="-1" dirty="0">
              <a:latin typeface="Arial"/>
            </a:endParaRPr>
          </a:p>
        </p:txBody>
      </p:sp>
      <p:sp>
        <p:nvSpPr>
          <p:cNvPr id="259" name="Google Shape;70;p 20"/>
          <p:cNvSpPr/>
          <p:nvPr/>
        </p:nvSpPr>
        <p:spPr>
          <a:xfrm>
            <a:off x="855017" y="864000"/>
            <a:ext cx="4465440" cy="44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" sz="170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Definition</a:t>
            </a:r>
            <a:r>
              <a:rPr lang="fr" sz="1700" strike="noStrike" spc="-1" dirty="0">
                <a:solidFill>
                  <a:srgbClr val="000000"/>
                </a:solidFill>
                <a:latin typeface="Arial"/>
                <a:ea typeface="Arial"/>
              </a:rPr>
              <a:t> and </a:t>
            </a:r>
            <a:r>
              <a:rPr lang="fr" sz="170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precision</a:t>
            </a:r>
            <a:endParaRPr lang="en-GB" sz="17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1512000" y="1470240"/>
            <a:ext cx="6228000" cy="239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600" b="1" strike="noStrike" spc="-1">
                <a:solidFill>
                  <a:srgbClr val="000000"/>
                </a:solidFill>
                <a:latin typeface="Arial"/>
              </a:rPr>
              <a:t>A finite set of unambiguous instructions</a:t>
            </a:r>
            <a:r>
              <a:rPr lang="en-GB" sz="1600" b="0" strike="noStrike" spc="-1">
                <a:solidFill>
                  <a:srgbClr val="000000"/>
                </a:solidFill>
                <a:latin typeface="Arial"/>
              </a:rPr>
              <a:t> that, given some set of </a:t>
            </a:r>
            <a:r>
              <a:rPr lang="en-GB" sz="1600" b="1" strike="noStrike" spc="-1">
                <a:solidFill>
                  <a:srgbClr val="000000"/>
                </a:solidFill>
                <a:latin typeface="Arial"/>
              </a:rPr>
              <a:t>initial conditions</a:t>
            </a:r>
            <a:r>
              <a:rPr lang="en-GB" sz="1600" b="0" strike="noStrike" spc="-1">
                <a:solidFill>
                  <a:srgbClr val="000000"/>
                </a:solidFill>
                <a:latin typeface="Arial"/>
              </a:rPr>
              <a:t>, can be performed in a prescribed sequence </a:t>
            </a:r>
            <a:r>
              <a:rPr lang="en-GB" sz="1600" b="1" strike="noStrike" spc="-1">
                <a:solidFill>
                  <a:srgbClr val="000000"/>
                </a:solidFill>
                <a:latin typeface="Arial"/>
              </a:rPr>
              <a:t>to achieve a certain goal</a:t>
            </a:r>
            <a:r>
              <a:rPr lang="en-GB" sz="1600" b="0" strike="noStrike" spc="-1">
                <a:solidFill>
                  <a:srgbClr val="000000"/>
                </a:solidFill>
                <a:latin typeface="Arial"/>
              </a:rPr>
              <a:t> and that has a recognizable set of end conditions.</a:t>
            </a:r>
            <a:r>
              <a:rPr lang="en-GB" sz="800" b="0" strike="noStrike" spc="-1">
                <a:solidFill>
                  <a:srgbClr val="000000"/>
                </a:solidFill>
                <a:latin typeface="Arial"/>
              </a:rPr>
              <a:t> </a:t>
            </a:r>
            <a:br>
              <a:rPr sz="800"/>
            </a:br>
            <a:endParaRPr lang="en-GB" sz="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GB" sz="800" b="0" i="1" strike="noStrike" spc="-1">
                <a:solidFill>
                  <a:srgbClr val="000000"/>
                </a:solidFill>
                <a:latin typeface="Arial"/>
              </a:rPr>
              <a:t>The American Heritage® D</a:t>
            </a:r>
            <a:r>
              <a:rPr lang="en-GB" sz="1000" b="0" i="1" strike="noStrike" spc="-1">
                <a:solidFill>
                  <a:srgbClr val="000000"/>
                </a:solidFill>
                <a:latin typeface="Arial"/>
              </a:rPr>
              <a:t>ictionary of the English Language, 5th Edition</a:t>
            </a:r>
            <a:endParaRPr lang="en-GB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Rectangle 260"/>
          <p:cNvSpPr/>
          <p:nvPr/>
        </p:nvSpPr>
        <p:spPr>
          <a:xfrm>
            <a:off x="1512360" y="3270240"/>
            <a:ext cx="5925600" cy="54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en-GB" sz="1600" b="1" strike="noStrike" spc="-1">
                <a:solidFill>
                  <a:srgbClr val="000000"/>
                </a:solidFill>
                <a:latin typeface="Arial"/>
                <a:ea typeface="Noto Sans CJK SC"/>
              </a:rPr>
              <a:t>Algorithms can be </a:t>
            </a:r>
            <a:r>
              <a:rPr lang="en-GB" sz="1600" b="1" strike="noStrike" spc="-1">
                <a:solidFill>
                  <a:srgbClr val="000000"/>
                </a:solidFill>
                <a:latin typeface="Arial"/>
              </a:rPr>
              <a:t>or not based on AI/ML/DL strategies. </a:t>
            </a:r>
            <a:br>
              <a:rPr sz="1600"/>
            </a:br>
            <a:r>
              <a:rPr lang="en-GB" sz="1600" b="0" strike="noStrike" spc="-1">
                <a:solidFill>
                  <a:srgbClr val="000000"/>
                </a:solidFill>
                <a:latin typeface="Arial"/>
              </a:rPr>
              <a:t>We will consider the two categories.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6"/>
          <p:cNvSpPr/>
          <p:nvPr/>
        </p:nvSpPr>
        <p:spPr>
          <a:xfrm>
            <a:off x="914400" y="0"/>
            <a:ext cx="7899480" cy="47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en-US" sz="2200" b="1" strike="noStrike" spc="-1" dirty="0">
                <a:latin typeface="Arial"/>
                <a:ea typeface="Libre Franklin"/>
              </a:rPr>
              <a:t>1. </a:t>
            </a:r>
            <a:r>
              <a:rPr lang="fr-CH" sz="2200" b="1" spc="-1" dirty="0">
                <a:latin typeface="Arial"/>
              </a:rPr>
              <a:t>The </a:t>
            </a:r>
            <a:r>
              <a:rPr lang="fr-CH" sz="2200" b="1" spc="-1" dirty="0" err="1">
                <a:latin typeface="Arial"/>
              </a:rPr>
              <a:t>different</a:t>
            </a:r>
            <a:r>
              <a:rPr lang="fr-CH" sz="2200" b="1" spc="-1" dirty="0">
                <a:latin typeface="Arial"/>
              </a:rPr>
              <a:t> groups of </a:t>
            </a:r>
            <a:r>
              <a:rPr lang="fr-CH" sz="2200" b="1" spc="-1" dirty="0" err="1">
                <a:latin typeface="Arial"/>
              </a:rPr>
              <a:t>algorithms</a:t>
            </a:r>
            <a:r>
              <a:rPr lang="fr-CH" sz="2200" b="1" spc="-1" dirty="0">
                <a:latin typeface="Arial"/>
              </a:rPr>
              <a:t> in an </a:t>
            </a:r>
            <a:r>
              <a:rPr lang="fr-CH" sz="2200" b="1" spc="-1" dirty="0" err="1">
                <a:latin typeface="Arial"/>
              </a:rPr>
              <a:t>automated</a:t>
            </a:r>
            <a:r>
              <a:rPr lang="fr-CH" sz="2200" b="1" spc="-1" dirty="0">
                <a:latin typeface="Arial"/>
              </a:rPr>
              <a:t> </a:t>
            </a:r>
            <a:r>
              <a:rPr lang="fr-CH" sz="2200" b="1" spc="-1" dirty="0" err="1">
                <a:latin typeface="Arial"/>
              </a:rPr>
              <a:t>lab</a:t>
            </a:r>
            <a:endParaRPr lang="fr-CH" sz="2200" b="1" spc="-1" dirty="0">
              <a:latin typeface="Arial"/>
            </a:endParaRPr>
          </a:p>
        </p:txBody>
      </p:sp>
      <p:pic>
        <p:nvPicPr>
          <p:cNvPr id="257" name="Picture 256"/>
          <p:cNvPicPr/>
          <p:nvPr/>
        </p:nvPicPr>
        <p:blipFill>
          <a:blip r:embed="rId3"/>
          <a:stretch/>
        </p:blipFill>
        <p:spPr>
          <a:xfrm>
            <a:off x="1384560" y="900360"/>
            <a:ext cx="6535440" cy="3428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9F459-5269-A1D8-424F-52E478D6A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1">
            <a:extLst>
              <a:ext uri="{FF2B5EF4-FFF2-40B4-BE49-F238E27FC236}">
                <a16:creationId xmlns:a16="http://schemas.microsoft.com/office/drawing/2014/main" id="{017DC49E-A347-0DA7-8A02-17424721E0E8}"/>
              </a:ext>
            </a:extLst>
          </p:cNvPr>
          <p:cNvSpPr/>
          <p:nvPr/>
        </p:nvSpPr>
        <p:spPr>
          <a:xfrm>
            <a:off x="4572000" y="777960"/>
            <a:ext cx="5138280" cy="178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0" rIns="72000" bIns="46800" anchor="ctr">
            <a:norm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pos="0" algn="l"/>
              </a:tabLst>
            </a:pP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en-US" sz="3200" b="1" strike="noStrike" spc="-1">
                <a:solidFill>
                  <a:srgbClr val="FFFFFF"/>
                </a:solidFill>
                <a:latin typeface="Arial"/>
                <a:ea typeface="Libre Franklin"/>
              </a:rPr>
              <a:t>2. Algorithms in an automated laboratory</a:t>
            </a: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CustomShape 12">
            <a:extLst>
              <a:ext uri="{FF2B5EF4-FFF2-40B4-BE49-F238E27FC236}">
                <a16:creationId xmlns:a16="http://schemas.microsoft.com/office/drawing/2014/main" id="{FDFB2A7F-26DC-F1B9-7D2A-F7111415B517}"/>
              </a:ext>
            </a:extLst>
          </p:cNvPr>
          <p:cNvSpPr/>
          <p:nvPr/>
        </p:nvSpPr>
        <p:spPr>
          <a:xfrm>
            <a:off x="4572000" y="2571840"/>
            <a:ext cx="4047480" cy="2144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54" name="CustomShape 14">
            <a:extLst>
              <a:ext uri="{FF2B5EF4-FFF2-40B4-BE49-F238E27FC236}">
                <a16:creationId xmlns:a16="http://schemas.microsoft.com/office/drawing/2014/main" id="{56046CFF-7D3A-F419-D78D-C4E41C546CE7}"/>
              </a:ext>
            </a:extLst>
          </p:cNvPr>
          <p:cNvSpPr/>
          <p:nvPr/>
        </p:nvSpPr>
        <p:spPr>
          <a:xfrm rot="16200000">
            <a:off x="-1220760" y="2789640"/>
            <a:ext cx="3329640" cy="90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5" name="Picture 254">
            <a:extLst>
              <a:ext uri="{FF2B5EF4-FFF2-40B4-BE49-F238E27FC236}">
                <a16:creationId xmlns:a16="http://schemas.microsoft.com/office/drawing/2014/main" id="{C09E61C7-B2D9-F572-F11C-E16A48D42325}"/>
              </a:ext>
            </a:extLst>
          </p:cNvPr>
          <p:cNvPicPr/>
          <p:nvPr/>
        </p:nvPicPr>
        <p:blipFill>
          <a:blip r:embed="rId3"/>
          <a:srcRect l="19878" r="30399"/>
          <a:stretch/>
        </p:blipFill>
        <p:spPr>
          <a:xfrm>
            <a:off x="972000" y="-12240"/>
            <a:ext cx="3600000" cy="51559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638093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ED0A8-F035-58DD-E326-D36F6A790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6">
            <a:extLst>
              <a:ext uri="{FF2B5EF4-FFF2-40B4-BE49-F238E27FC236}">
                <a16:creationId xmlns:a16="http://schemas.microsoft.com/office/drawing/2014/main" id="{F5C31A85-A068-38AE-C150-A72FD0C51573}"/>
              </a:ext>
            </a:extLst>
          </p:cNvPr>
          <p:cNvSpPr/>
          <p:nvPr/>
        </p:nvSpPr>
        <p:spPr>
          <a:xfrm>
            <a:off x="914400" y="0"/>
            <a:ext cx="7899480" cy="47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2. Algorithms in an automated laboratory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7" name="Picture 256">
            <a:extLst>
              <a:ext uri="{FF2B5EF4-FFF2-40B4-BE49-F238E27FC236}">
                <a16:creationId xmlns:a16="http://schemas.microsoft.com/office/drawing/2014/main" id="{6598DD81-5E6E-267A-0652-775D71EB5795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384560" y="900360"/>
            <a:ext cx="6535440" cy="34286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669511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7"/>
          <p:cNvSpPr/>
          <p:nvPr/>
        </p:nvSpPr>
        <p:spPr>
          <a:xfrm>
            <a:off x="914400" y="0"/>
            <a:ext cx="7899480" cy="47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2. Algorithms in an automated laboratory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Google Shape;70;p 3"/>
          <p:cNvSpPr/>
          <p:nvPr/>
        </p:nvSpPr>
        <p:spPr>
          <a:xfrm>
            <a:off x="824040" y="286200"/>
            <a:ext cx="4465440" cy="44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" sz="1700" b="1" strike="noStrike" spc="-1">
                <a:solidFill>
                  <a:srgbClr val="000000"/>
                </a:solidFill>
                <a:latin typeface="Arial"/>
                <a:ea typeface="Arial"/>
              </a:rPr>
              <a:t>Experiment definition/encoding - HCI</a:t>
            </a:r>
            <a:endParaRPr lang="en-GB" sz="1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Rectangle 263"/>
          <p:cNvSpPr/>
          <p:nvPr/>
        </p:nvSpPr>
        <p:spPr>
          <a:xfrm>
            <a:off x="759240" y="836640"/>
            <a:ext cx="4535280" cy="3919680"/>
          </a:xfrm>
          <a:prstGeom prst="rect">
            <a:avLst/>
          </a:prstGeom>
          <a:noFill/>
          <a:ln w="1908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265" name="Picture 264"/>
          <p:cNvPicPr/>
          <p:nvPr/>
        </p:nvPicPr>
        <p:blipFill>
          <a:blip r:embed="rId3"/>
          <a:stretch/>
        </p:blipFill>
        <p:spPr>
          <a:xfrm>
            <a:off x="946440" y="900000"/>
            <a:ext cx="4092480" cy="385668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265"/>
          <p:cNvPicPr/>
          <p:nvPr/>
        </p:nvPicPr>
        <p:blipFill>
          <a:blip r:embed="rId4"/>
          <a:stretch/>
        </p:blipFill>
        <p:spPr>
          <a:xfrm>
            <a:off x="5722920" y="1374120"/>
            <a:ext cx="3087360" cy="1619640"/>
          </a:xfrm>
          <a:prstGeom prst="rect">
            <a:avLst/>
          </a:prstGeom>
          <a:ln w="0">
            <a:noFill/>
          </a:ln>
        </p:spPr>
      </p:pic>
      <p:sp>
        <p:nvSpPr>
          <p:cNvPr id="267" name="Rectangle 266"/>
          <p:cNvSpPr/>
          <p:nvPr/>
        </p:nvSpPr>
        <p:spPr>
          <a:xfrm rot="16200000">
            <a:off x="5903640" y="1229400"/>
            <a:ext cx="538560" cy="900000"/>
          </a:xfrm>
          <a:prstGeom prst="rect">
            <a:avLst/>
          </a:prstGeom>
          <a:noFill/>
          <a:ln w="1908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68" name="Straight Connector 267"/>
          <p:cNvSpPr/>
          <p:nvPr/>
        </p:nvSpPr>
        <p:spPr>
          <a:xfrm flipH="1">
            <a:off x="5294520" y="1728000"/>
            <a:ext cx="428400" cy="544680"/>
          </a:xfrm>
          <a:prstGeom prst="line">
            <a:avLst/>
          </a:prstGeom>
          <a:ln w="1908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54360" rIns="99360" bIns="5436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8"/>
          <p:cNvSpPr/>
          <p:nvPr/>
        </p:nvSpPr>
        <p:spPr>
          <a:xfrm>
            <a:off x="914400" y="0"/>
            <a:ext cx="7899480" cy="47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2. Algorithms in an automated laboratory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Google Shape;70;p 1"/>
          <p:cNvSpPr/>
          <p:nvPr/>
        </p:nvSpPr>
        <p:spPr>
          <a:xfrm>
            <a:off x="824040" y="286200"/>
            <a:ext cx="4465440" cy="44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" sz="1700" b="1" strike="noStrike" spc="-1">
                <a:solidFill>
                  <a:srgbClr val="000000"/>
                </a:solidFill>
                <a:latin typeface="Arial"/>
                <a:ea typeface="Arial"/>
              </a:rPr>
              <a:t>Experiment definition/encoding - HCI</a:t>
            </a:r>
            <a:endParaRPr lang="en-GB" sz="17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1" name="Picture 270"/>
          <p:cNvPicPr/>
          <p:nvPr/>
        </p:nvPicPr>
        <p:blipFill>
          <a:blip r:embed="rId3"/>
          <a:stretch/>
        </p:blipFill>
        <p:spPr>
          <a:xfrm>
            <a:off x="3204000" y="1651320"/>
            <a:ext cx="3170520" cy="2988000"/>
          </a:xfrm>
          <a:prstGeom prst="rect">
            <a:avLst/>
          </a:prstGeom>
          <a:ln w="0">
            <a:noFill/>
          </a:ln>
        </p:spPr>
      </p:pic>
      <p:sp>
        <p:nvSpPr>
          <p:cNvPr id="272" name="Oval 271"/>
          <p:cNvSpPr/>
          <p:nvPr/>
        </p:nvSpPr>
        <p:spPr>
          <a:xfrm>
            <a:off x="4680000" y="1615320"/>
            <a:ext cx="756000" cy="1080000"/>
          </a:xfrm>
          <a:prstGeom prst="ellipse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54360" rIns="99360" bIns="5436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Oval 272"/>
          <p:cNvSpPr/>
          <p:nvPr/>
        </p:nvSpPr>
        <p:spPr>
          <a:xfrm>
            <a:off x="3888360" y="1651680"/>
            <a:ext cx="756000" cy="1080000"/>
          </a:xfrm>
          <a:prstGeom prst="ellipse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54360" rIns="99360" bIns="5436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Straight Connector 273"/>
          <p:cNvSpPr/>
          <p:nvPr/>
        </p:nvSpPr>
        <p:spPr>
          <a:xfrm flipV="1">
            <a:off x="5436000" y="1975320"/>
            <a:ext cx="938520" cy="18000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54360" rIns="99360" bIns="5436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Straight Connector 274"/>
          <p:cNvSpPr/>
          <p:nvPr/>
        </p:nvSpPr>
        <p:spPr>
          <a:xfrm flipV="1">
            <a:off x="3071520" y="2227320"/>
            <a:ext cx="819360" cy="18000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54360" rIns="99360" bIns="54360" anchor="ctr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Rectangle 275"/>
          <p:cNvSpPr/>
          <p:nvPr/>
        </p:nvSpPr>
        <p:spPr>
          <a:xfrm>
            <a:off x="6372000" y="797760"/>
            <a:ext cx="2484000" cy="330156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77" name="Rectangle 276"/>
          <p:cNvSpPr/>
          <p:nvPr/>
        </p:nvSpPr>
        <p:spPr>
          <a:xfrm>
            <a:off x="756000" y="1506960"/>
            <a:ext cx="2315520" cy="241236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6371280" y="797760"/>
            <a:ext cx="2484720" cy="3230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GB" sz="1400" b="1" strike="noStrike" spc="-1">
                <a:solidFill>
                  <a:srgbClr val="000000"/>
                </a:solidFill>
                <a:latin typeface="Arial"/>
              </a:rPr>
              <a:t>The chemist makes "educated" guesses about</a:t>
            </a:r>
            <a:endParaRPr lang="en-GB" sz="1400" b="0" strike="noStrike" spc="-1">
              <a:solidFill>
                <a:srgbClr val="000000"/>
              </a:solidFill>
              <a:latin typeface="Arial"/>
            </a:endParaRPr>
          </a:p>
          <a:p>
            <a:endParaRPr lang="en-GB" sz="14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</a:rPr>
              <a:t>reaction outcomes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GB" sz="6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</a:rPr>
              <a:t>molecular solubility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GB" sz="6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</a:rPr>
              <a:t>best analytical methods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GB" sz="14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GB" sz="1400" b="0" strike="noStrike" spc="-1">
                <a:solidFill>
                  <a:srgbClr val="000000"/>
                </a:solidFill>
                <a:latin typeface="Arial"/>
              </a:rPr>
              <a:t>or goes blind and test </a:t>
            </a:r>
            <a:r>
              <a:rPr lang="en-GB" sz="1400" b="1" strike="noStrike" spc="-1">
                <a:solidFill>
                  <a:srgbClr val="000000"/>
                </a:solidFill>
                <a:latin typeface="Arial"/>
              </a:rPr>
              <a:t>all analytical methods </a:t>
            </a:r>
            <a:r>
              <a:rPr lang="en-GB" sz="1400" b="0" strike="noStrike" spc="-1">
                <a:solidFill>
                  <a:srgbClr val="000000"/>
                </a:solidFill>
                <a:latin typeface="Arial"/>
              </a:rPr>
              <a:t>and</a:t>
            </a:r>
            <a:r>
              <a:rPr lang="en-GB" sz="1400" b="1" strike="noStrike" spc="-1">
                <a:solidFill>
                  <a:srgbClr val="000000"/>
                </a:solidFill>
                <a:latin typeface="Arial"/>
              </a:rPr>
              <a:t> multiple solutions</a:t>
            </a:r>
            <a:endParaRPr lang="en-GB" sz="1400" b="0" strike="noStrike" spc="-1">
              <a:solidFill>
                <a:srgbClr val="000000"/>
              </a:solidFill>
              <a:latin typeface="Arial"/>
            </a:endParaRPr>
          </a:p>
          <a:p>
            <a:endParaRPr lang="en-GB" sz="14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</a:rPr>
              <a:t>loss of solvent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GB" sz="6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</a:rPr>
              <a:t>loss of time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GB" sz="6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</a:rPr>
              <a:t>loss of material</a:t>
            </a:r>
          </a:p>
        </p:txBody>
      </p:sp>
      <p:sp>
        <p:nvSpPr>
          <p:cNvPr id="279" name="TextBox 278"/>
          <p:cNvSpPr txBox="1"/>
          <p:nvPr/>
        </p:nvSpPr>
        <p:spPr>
          <a:xfrm>
            <a:off x="756000" y="1579320"/>
            <a:ext cx="2340000" cy="2573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GB" sz="1400" b="1" strike="noStrike" spc="-1">
                <a:solidFill>
                  <a:srgbClr val="000000"/>
                </a:solidFill>
                <a:latin typeface="Arial"/>
              </a:rPr>
              <a:t>Computer (remote) generated workflows are literature based and necessarily general</a:t>
            </a:r>
            <a:endParaRPr lang="en-GB" sz="1400" b="0" strike="noStrike" spc="-1">
              <a:solidFill>
                <a:srgbClr val="000000"/>
              </a:solidFill>
              <a:latin typeface="Arial"/>
            </a:endParaRPr>
          </a:p>
          <a:p>
            <a:endParaRPr lang="en-GB" sz="14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</a:rPr>
              <a:t>not designed for specific hardware setup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GB" sz="6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</a:rPr>
              <a:t>not informed of sample prep and analytical methods</a:t>
            </a:r>
          </a:p>
          <a:p>
            <a:r>
              <a:rPr lang="en-GB" sz="1400" b="0" strike="noStrike" spc="-1">
                <a:solidFill>
                  <a:srgbClr val="000000"/>
                </a:solidFill>
                <a:latin typeface="Arial"/>
              </a:rPr>
              <a:t> </a:t>
            </a:r>
          </a:p>
          <a:p>
            <a:endParaRPr lang="en-GB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13135</TotalTime>
  <Words>2685</Words>
  <Application>Microsoft Macintosh PowerPoint</Application>
  <PresentationFormat>On-screen Show (16:9)</PresentationFormat>
  <Paragraphs>277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Libre Franklin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Utilisateur Microsoft Office</dc:creator>
  <dc:description/>
  <cp:lastModifiedBy>Pascal Mieville</cp:lastModifiedBy>
  <cp:revision>354</cp:revision>
  <cp:lastPrinted>2023-11-30T14:20:58Z</cp:lastPrinted>
  <dcterms:created xsi:type="dcterms:W3CDTF">2019-04-02T06:24:35Z</dcterms:created>
  <dcterms:modified xsi:type="dcterms:W3CDTF">2024-11-24T15:10:37Z</dcterms:modified>
  <dc:language>fr-CH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0x0101001BFC127AB4946248A5685C1F92D54FFE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7</vt:i4>
  </property>
  <property fmtid="{D5CDD505-2E9C-101B-9397-08002B2CF9AE}" pid="8" name="PresentationFormat">
    <vt:lpwstr>Affichage à l'écran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9</vt:i4>
  </property>
</Properties>
</file>